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7"/>
  </p:notesMasterIdLst>
  <p:handoutMasterIdLst>
    <p:handoutMasterId r:id="rId28"/>
  </p:handoutMasterIdLst>
  <p:sldIdLst>
    <p:sldId id="308" r:id="rId3"/>
    <p:sldId id="309" r:id="rId4"/>
    <p:sldId id="316" r:id="rId5"/>
    <p:sldId id="312" r:id="rId6"/>
    <p:sldId id="349" r:id="rId7"/>
    <p:sldId id="419" r:id="rId8"/>
    <p:sldId id="421" r:id="rId9"/>
    <p:sldId id="317" r:id="rId10"/>
    <p:sldId id="329" r:id="rId11"/>
    <p:sldId id="330" r:id="rId12"/>
    <p:sldId id="398" r:id="rId13"/>
    <p:sldId id="333" r:id="rId14"/>
    <p:sldId id="338" r:id="rId15"/>
    <p:sldId id="323" r:id="rId16"/>
    <p:sldId id="326" r:id="rId17"/>
    <p:sldId id="341" r:id="rId18"/>
    <p:sldId id="342" r:id="rId19"/>
    <p:sldId id="343" r:id="rId20"/>
    <p:sldId id="348" r:id="rId21"/>
    <p:sldId id="344" r:id="rId22"/>
    <p:sldId id="345" r:id="rId23"/>
    <p:sldId id="346" r:id="rId24"/>
    <p:sldId id="347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praszam" id="{E75E278A-FF0E-49A4-B170-79828D63BBAD}">
          <p14:sldIdLst>
            <p14:sldId id="308"/>
            <p14:sldId id="309"/>
            <p14:sldId id="316"/>
            <p14:sldId id="312"/>
            <p14:sldId id="349"/>
            <p14:sldId id="419"/>
            <p14:sldId id="421"/>
            <p14:sldId id="317"/>
            <p14:sldId id="329"/>
            <p14:sldId id="330"/>
            <p14:sldId id="398"/>
            <p14:sldId id="333"/>
            <p14:sldId id="338"/>
            <p14:sldId id="323"/>
            <p14:sldId id="326"/>
            <p14:sldId id="341"/>
            <p14:sldId id="342"/>
            <p14:sldId id="343"/>
            <p14:sldId id="348"/>
            <p14:sldId id="344"/>
            <p14:sldId id="345"/>
            <p14:sldId id="346"/>
            <p14:sldId id="347"/>
            <p14:sldId id="31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FF00FF"/>
    <a:srgbClr val="CC00CC"/>
    <a:srgbClr val="DD462F"/>
    <a:srgbClr val="58595B"/>
    <a:srgbClr val="D2B4A6"/>
    <a:srgbClr val="734F29"/>
    <a:srgbClr val="AEB785"/>
    <a:srgbClr val="EFD5A2"/>
    <a:srgbClr val="3B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74" autoAdjust="0"/>
    <p:restoredTop sz="86352" autoAdjust="0"/>
  </p:normalViewPr>
  <p:slideViewPr>
    <p:cSldViewPr snapToGrid="0">
      <p:cViewPr varScale="1">
        <p:scale>
          <a:sx n="79" d="100"/>
          <a:sy n="79" d="100"/>
        </p:scale>
        <p:origin x="-108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76"/>
    </p:cViewPr>
  </p:sorterViewPr>
  <p:notesViewPr>
    <p:cSldViewPr snapToGrid="0">
      <p:cViewPr varScale="1">
        <p:scale>
          <a:sx n="103" d="100"/>
          <a:sy n="103" d="100"/>
        </p:scale>
        <p:origin x="254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mlesn\Documents\ZSRG\99.%20ZMP_IFR\nor\tabela_wynikow_M&#321;ODZIE&#379;_statystyka%20podstawowa_edML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mlesn\Documents\ZSRG\99.%20ZMP_IFR\nor\tabela_wynikow_M&#321;ODZIE&#379;_statystyka%20podstawowa_edML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Relationship Id="rId4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Relationship Id="rId4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rysgr\AppData\Local\Packages\Microsoft.Office.Desktop_8wekyb3d8bbwe\AC\INetCache\Content.Outlook\TQFF8FCN\Kopia%20tabela_wynikow_M&#321;ODZIE&#379;_statystyka%20podstawowa_edM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pyt.1!$T$6:$T$14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3-4A93-A775-45ED941D048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pyt.1!$U$6:$U$14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3-4A93-A775-45ED941D048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pyt.1!$V$6:$V$14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B3-4A93-A775-45ED941D048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pyt.1!$W$6:$W$14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5B3-4A93-A775-45ED941D0489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pyt.1!$X$6:$X$14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B3-4A93-A775-45ED941D0489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pyt.1!$Y$6:$Y$14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5B3-4A93-A775-45ED941D0489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pyt.1!$Z$6:$Z$14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5B3-4A93-A775-45ED941D0489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pyt.1!$AA$6:$AA$14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5B3-4A93-A775-45ED941D0489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pyt.1!$AB$6:$AB$14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5B3-4A93-A775-45ED941D0489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pyt.1!$AC$6:$AC$14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5B3-4A93-A775-45ED941D0489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pyt.1!$AD$6:$AD$14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B3-4A93-A775-45ED941D0489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pyt.1!$AE$6:$AE$14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5B3-4A93-A775-45ED941D0489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pyt.1!$AF$6:$AF$14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5B3-4A93-A775-45ED941D0489}"/>
            </c:ext>
          </c:extLst>
        </c:ser>
        <c:ser>
          <c:idx val="13"/>
          <c:order val="13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pyt.1!$S$6:$S$14</c:f>
              <c:strCache>
                <c:ptCount val="9"/>
                <c:pt idx="0">
                  <c:v>Dla osób starszych</c:v>
                </c:pt>
                <c:pt idx="1">
                  <c:v>Dla rodzin z dziećmi </c:v>
                </c:pt>
                <c:pt idx="2">
                  <c:v>Dla dzieci </c:v>
                </c:pt>
                <c:pt idx="3">
                  <c:v>Dla osób z wykształceniem technicznym, branżowym, mających fach w ręku</c:v>
                </c:pt>
                <c:pt idx="4">
                  <c:v>Dla młodzieży, studentów </c:v>
                </c:pt>
                <c:pt idx="5">
                  <c:v>Dla obcokrajowców</c:v>
                </c:pt>
                <c:pt idx="6">
                  <c:v>Dla osób przedsiębiorczych</c:v>
                </c:pt>
                <c:pt idx="7">
                  <c:v>Dla osób z wyższym wykształceniem  </c:v>
                </c:pt>
                <c:pt idx="8">
                  <c:v>Dla nikogo </c:v>
                </c:pt>
              </c:strCache>
            </c:strRef>
          </c:cat>
          <c:val>
            <c:numRef>
              <c:f>pyt.1!$AG$6:$AG$14</c:f>
              <c:numCache>
                <c:formatCode>0.0%</c:formatCode>
                <c:ptCount val="9"/>
                <c:pt idx="0">
                  <c:v>0.64019636563091464</c:v>
                </c:pt>
                <c:pt idx="1">
                  <c:v>0.35683473660946458</c:v>
                </c:pt>
                <c:pt idx="2">
                  <c:v>0.30368280367990125</c:v>
                </c:pt>
                <c:pt idx="3">
                  <c:v>0.22366175098254407</c:v>
                </c:pt>
                <c:pt idx="4">
                  <c:v>0.22071195381861974</c:v>
                </c:pt>
                <c:pt idx="5">
                  <c:v>0.12921189766464763</c:v>
                </c:pt>
                <c:pt idx="6">
                  <c:v>0.10290554002218608</c:v>
                </c:pt>
                <c:pt idx="7">
                  <c:v>3.9678425087820927E-2</c:v>
                </c:pt>
                <c:pt idx="8">
                  <c:v>3.2347706054014588E-2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B5B3-4A93-A775-45ED941D0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774272"/>
        <c:axId val="146796544"/>
      </c:barChart>
      <c:catAx>
        <c:axId val="14677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796544"/>
        <c:crosses val="autoZero"/>
        <c:auto val="1"/>
        <c:lblAlgn val="ctr"/>
        <c:lblOffset val="100"/>
        <c:noMultiLvlLbl val="0"/>
      </c:catAx>
      <c:valAx>
        <c:axId val="146796544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4677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BB-4988-967C-1F7B33EACE6D}"/>
              </c:ext>
            </c:extLst>
          </c:dPt>
          <c:dPt>
            <c:idx val="1"/>
            <c:bubble3D val="0"/>
            <c:explosion val="1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BB-4988-967C-1F7B33EACE6D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BB-4988-967C-1F7B33EACE6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4BB-4988-967C-1F7B33EACE6D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4BB-4988-967C-1F7B33EACE6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03134AD-261C-483E-B1DF-992FE63E1738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82135FFF-A08A-49E1-AF65-0788FF3ACF1C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99B36F6-E656-4724-918A-D3BE6345C693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C70FA272-D056-4B16-8027-34088885E6F3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4B84F77-BA86-4E86-8F65-D9D240CFCB91}" type="CATEGORYNAME">
                      <a:rPr lang="pl-PL" smtClean="0"/>
                      <a:pPr/>
                      <a:t>[NAZWA KATEGORII]</a:t>
                    </a:fld>
                    <a:r>
                      <a:rPr lang="pl-PL" baseline="0" smtClean="0"/>
                      <a:t>: </a:t>
                    </a:r>
                    <a:fld id="{B6A90E6E-59CF-4803-B02F-E47B0B2C99C7}" type="VALUE">
                      <a:rPr lang="pl-PL" baseline="0"/>
                      <a:pPr/>
                      <a:t>[WARTOŚĆ]</a:t>
                    </a:fld>
                    <a:endParaRPr lang="pl-PL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161D40C-C829-405E-A810-87A5D2CDB851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97599E2E-3CB8-40F6-A840-259A94193116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8CCD530-853F-4A61-B64D-9DB58FBF245B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F5909305-40B1-4065-9ABB-8B5500859133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pyt.18!$C$3:$G$3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ani tak, ani nie</c:v>
                </c:pt>
                <c:pt idx="3">
                  <c:v>raczej nie</c:v>
                </c:pt>
                <c:pt idx="4">
                  <c:v>zdecydowanie nie</c:v>
                </c:pt>
              </c:strCache>
            </c:strRef>
          </c:cat>
          <c:val>
            <c:numRef>
              <c:f>pyt.18!$C$17:$G$17</c:f>
              <c:numCache>
                <c:formatCode>0%</c:formatCode>
                <c:ptCount val="5"/>
                <c:pt idx="0">
                  <c:v>5.8986994431034424E-2</c:v>
                </c:pt>
                <c:pt idx="1">
                  <c:v>0.18514391625254029</c:v>
                </c:pt>
                <c:pt idx="2">
                  <c:v>0.29011737051743031</c:v>
                </c:pt>
                <c:pt idx="3">
                  <c:v>0.2471540243913746</c:v>
                </c:pt>
                <c:pt idx="4">
                  <c:v>0.1873945660725963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4BB-4988-967C-1F7B33EAC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496229712391827E-3"/>
          <c:y val="0.26241414558592585"/>
          <c:w val="0.99505037702876087"/>
          <c:h val="0.7375858024691358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5B-4035-A179-7FB07FB15895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5B-4035-A179-7FB07FB158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05B-4035-A179-7FB07FB15895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CE30062-FD9E-4149-899D-7B02F8A36BB6}" type="CATEGORYNAME">
                      <a:rPr lang="en-US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: </a:t>
                    </a:r>
                    <a:fld id="{313832C9-7473-4831-9A13-64497684859A}" type="VALUE">
                      <a:rPr lang="en-US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05B-4035-A179-7FB07FB158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 err="1"/>
                      <a:t>nie</a:t>
                    </a:r>
                    <a:r>
                      <a:rPr lang="en-US" baseline="0" dirty="0"/>
                      <a:t>: </a:t>
                    </a:r>
                    <a:fld id="{9A18DC4E-4623-48C8-8796-7FB861146729}" type="VALUE">
                      <a:rPr lang="en-US" baseline="0" dirty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05B-4035-A179-7FB07FB158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89E8DB-257C-4496-BB15-077F947C3BAF}" type="CATEGORYNAME">
                      <a:rPr lang="en-US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: </a:t>
                    </a:r>
                    <a:fld id="{292C31FD-2EB9-41C7-B9CC-15F18EE5B014}" type="VALUE">
                      <a:rPr lang="en-US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05B-4035-A179-7FB07FB158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'pyt.19.1.'!$G$5:$I$5</c:f>
              <c:strCache>
                <c:ptCount val="3"/>
                <c:pt idx="0">
                  <c:v>tak</c:v>
                </c:pt>
                <c:pt idx="1">
                  <c:v>nie </c:v>
                </c:pt>
                <c:pt idx="2">
                  <c:v>nie wiem</c:v>
                </c:pt>
              </c:strCache>
            </c:strRef>
          </c:cat>
          <c:val>
            <c:numRef>
              <c:f>'pyt.19.1.'!$G$7:$I$7</c:f>
              <c:numCache>
                <c:formatCode>0%</c:formatCode>
                <c:ptCount val="3"/>
                <c:pt idx="0">
                  <c:v>0.16456582633053221</c:v>
                </c:pt>
                <c:pt idx="1">
                  <c:v>0.51400560224089642</c:v>
                </c:pt>
                <c:pt idx="2">
                  <c:v>0.32142857142857145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05B-4035-A179-7FB07FB1589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12028977048178"/>
          <c:w val="1"/>
          <c:h val="0.70840586580716347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A2A-4FE5-881C-39992905DF0F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A2A-4FE5-881C-39992905DF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A2A-4FE5-881C-39992905DF0F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4B25632-29B6-4193-BE4B-5B46B0500263}" type="CATEGORYNAME">
                      <a:rPr lang="en-US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: </a:t>
                    </a:r>
                    <a:fld id="{35932D6D-1BE8-465C-87B3-A898834C518A}" type="VALUE">
                      <a:rPr lang="en-US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A2A-4FE5-881C-39992905DF0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85DF20C-081A-4BEF-B745-6B9D3D5B4C77}" type="CATEGORYNAME">
                      <a:rPr lang="en-US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 dirty="0"/>
                      <a:t>: </a:t>
                    </a:r>
                    <a:fld id="{A01E0C94-D725-4CD9-B630-00AA812B2247}" type="VALUE">
                      <a:rPr lang="en-US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A2A-4FE5-881C-39992905DF0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CF47B83-9555-40E6-B1DB-C46552A49433}" type="CATEGORYNAME">
                      <a:rPr lang="en-US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: </a:t>
                    </a:r>
                    <a:fld id="{8F1C2448-503E-4C18-8F1F-D5B19B50FEF2}" type="VALUE">
                      <a:rPr lang="en-US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A2A-4FE5-881C-39992905DF0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'pyt.19.2.'!$H$6:$J$6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'pyt.19.2.'!$H$8:$J$8</c:f>
              <c:numCache>
                <c:formatCode>0.0%</c:formatCode>
                <c:ptCount val="3"/>
                <c:pt idx="0">
                  <c:v>0.17231717567946203</c:v>
                </c:pt>
                <c:pt idx="1">
                  <c:v>0.47352199495657049</c:v>
                </c:pt>
                <c:pt idx="2">
                  <c:v>0.35416082936396748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A2A-4FE5-881C-39992905DF0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pyt.23!$N$5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pyt.23!$N$6:$N$14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9D-4FBC-BEA4-BD99E6654B46}"/>
            </c:ext>
          </c:extLst>
        </c:ser>
        <c:ser>
          <c:idx val="1"/>
          <c:order val="1"/>
          <c:tx>
            <c:strRef>
              <c:f>pyt.23!$O$5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pyt.23!$O$6:$O$14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9D-4FBC-BEA4-BD99E6654B46}"/>
            </c:ext>
          </c:extLst>
        </c:ser>
        <c:ser>
          <c:idx val="2"/>
          <c:order val="2"/>
          <c:tx>
            <c:strRef>
              <c:f>pyt.23!$P$5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pyt.23!$P$6:$P$14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9D-4FBC-BEA4-BD99E6654B46}"/>
            </c:ext>
          </c:extLst>
        </c:ser>
        <c:ser>
          <c:idx val="3"/>
          <c:order val="3"/>
          <c:tx>
            <c:strRef>
              <c:f>pyt.23!$Q$5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pyt.23!$Q$6:$Q$14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9D-4FBC-BEA4-BD99E6654B46}"/>
            </c:ext>
          </c:extLst>
        </c:ser>
        <c:ser>
          <c:idx val="4"/>
          <c:order val="4"/>
          <c:tx>
            <c:strRef>
              <c:f>pyt.23!$R$5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pyt.23!$R$6:$R$14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9D-4FBC-BEA4-BD99E6654B46}"/>
            </c:ext>
          </c:extLst>
        </c:ser>
        <c:ser>
          <c:idx val="5"/>
          <c:order val="5"/>
          <c:tx>
            <c:strRef>
              <c:f>pyt.23!$S$5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pyt.23!$S$6:$S$14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9D-4FBC-BEA4-BD99E6654B46}"/>
            </c:ext>
          </c:extLst>
        </c:ser>
        <c:ser>
          <c:idx val="6"/>
          <c:order val="6"/>
          <c:tx>
            <c:strRef>
              <c:f>pyt.23!$T$5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pyt.23!$T$6:$T$14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9D-4FBC-BEA4-BD99E6654B46}"/>
            </c:ext>
          </c:extLst>
        </c:ser>
        <c:ser>
          <c:idx val="7"/>
          <c:order val="7"/>
          <c:tx>
            <c:strRef>
              <c:f>pyt.23!$U$5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pyt.23!$U$6:$U$14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9D-4FBC-BEA4-BD99E6654B46}"/>
            </c:ext>
          </c:extLst>
        </c:ser>
        <c:ser>
          <c:idx val="8"/>
          <c:order val="8"/>
          <c:tx>
            <c:strRef>
              <c:f>pyt.23!$V$5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pyt.23!$V$6:$V$14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9D-4FBC-BEA4-BD99E6654B46}"/>
            </c:ext>
          </c:extLst>
        </c:ser>
        <c:ser>
          <c:idx val="9"/>
          <c:order val="9"/>
          <c:tx>
            <c:strRef>
              <c:f>pyt.23!$W$5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pyt.23!$W$6:$W$14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C9D-4FBC-BEA4-BD99E6654B46}"/>
            </c:ext>
          </c:extLst>
        </c:ser>
        <c:ser>
          <c:idx val="10"/>
          <c:order val="10"/>
          <c:tx>
            <c:strRef>
              <c:f>pyt.23!$X$5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pyt.23!$X$6:$X$14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9D-4FBC-BEA4-BD99E6654B46}"/>
            </c:ext>
          </c:extLst>
        </c:ser>
        <c:ser>
          <c:idx val="11"/>
          <c:order val="11"/>
          <c:tx>
            <c:strRef>
              <c:f>pyt.23!$Y$5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pyt.23!$Y$6:$Y$14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C9D-4FBC-BEA4-BD99E6654B46}"/>
            </c:ext>
          </c:extLst>
        </c:ser>
        <c:ser>
          <c:idx val="12"/>
          <c:order val="12"/>
          <c:tx>
            <c:strRef>
              <c:f>pyt.23!$Z$5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pyt.23!$Z$6:$Z$14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C9D-4FBC-BEA4-BD99E6654B46}"/>
            </c:ext>
          </c:extLst>
        </c:ser>
        <c:ser>
          <c:idx val="13"/>
          <c:order val="13"/>
          <c:tx>
            <c:strRef>
              <c:f>pyt.23!$AA$5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C9D-4FBC-BEA4-BD99E6654B46}"/>
              </c:ext>
            </c:extLst>
          </c:dPt>
          <c:dPt>
            <c:idx val="6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AC9D-4FBC-BEA4-BD99E6654B46}"/>
              </c:ext>
            </c:extLst>
          </c:dPt>
          <c:dPt>
            <c:idx val="7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C9D-4FBC-BEA4-BD99E6654B46}"/>
              </c:ext>
            </c:extLst>
          </c:dPt>
          <c:dPt>
            <c:idx val="8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AC9D-4FBC-BEA4-BD99E6654B46}"/>
              </c:ext>
            </c:extLst>
          </c:dPt>
          <c:cat>
            <c:strRef>
              <c:f>pyt.23!$M$6:$M$14</c:f>
              <c:strCache>
                <c:ptCount val="9"/>
                <c:pt idx="0">
                  <c:v>Sława, zdobycie i posiadanie władzy/wpływu</c:v>
                </c:pt>
                <c:pt idx="1">
                  <c:v>Aktywność społeczna, bycie użytecznym dla innych</c:v>
                </c:pt>
                <c:pt idx="2">
                  <c:v>Osiągnięcie sukcesu w dziedzinie nauki lub sztuki  </c:v>
                </c:pt>
                <c:pt idx="3">
                  <c:v>Życie barwne, pełne rozrywek, podróże, bogate życie towarzyskie </c:v>
                </c:pt>
                <c:pt idx="4">
                  <c:v>Praca zgodna z zainteresowaniami  </c:v>
                </c:pt>
                <c:pt idx="5">
                  <c:v>Spokojne życie bez kłopotów, konfliktów</c:v>
                </c:pt>
                <c:pt idx="6">
                  <c:v>Znajomi i przyjaciele</c:v>
                </c:pt>
                <c:pt idx="7">
                  <c:v>Dobrobyt, stabilność finansowa i niezależność ekonomiczna</c:v>
                </c:pt>
                <c:pt idx="8">
                  <c:v>Rodzina, małżeństwo, dzieci  </c:v>
                </c:pt>
              </c:strCache>
            </c:strRef>
          </c:cat>
          <c:val>
            <c:numRef>
              <c:f>pyt.23!$AA$6:$AA$14</c:f>
              <c:numCache>
                <c:formatCode>0.0%</c:formatCode>
                <c:ptCount val="9"/>
                <c:pt idx="0">
                  <c:v>8.4984542599815346E-2</c:v>
                </c:pt>
                <c:pt idx="1">
                  <c:v>8.8302272919869029E-2</c:v>
                </c:pt>
                <c:pt idx="2">
                  <c:v>0.12465620399525588</c:v>
                </c:pt>
                <c:pt idx="3">
                  <c:v>0.26868221195679831</c:v>
                </c:pt>
                <c:pt idx="4">
                  <c:v>0.36543016369292541</c:v>
                </c:pt>
                <c:pt idx="5">
                  <c:v>0.43598714148882262</c:v>
                </c:pt>
                <c:pt idx="6">
                  <c:v>0.46529247519802436</c:v>
                </c:pt>
                <c:pt idx="7">
                  <c:v>0.58422924608764704</c:v>
                </c:pt>
                <c:pt idx="8">
                  <c:v>0.72904873831003114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AC9D-4FBC-BEA4-BD99E6654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4005376"/>
        <c:axId val="204006912"/>
      </c:barChart>
      <c:catAx>
        <c:axId val="204005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4006912"/>
        <c:crosses val="autoZero"/>
        <c:auto val="1"/>
        <c:lblAlgn val="ctr"/>
        <c:lblOffset val="100"/>
        <c:noMultiLvlLbl val="0"/>
      </c:catAx>
      <c:valAx>
        <c:axId val="204006912"/>
        <c:scaling>
          <c:orientation val="minMax"/>
          <c:max val="0.7500000000000001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40053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pyt.20!$Q$4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pyt.20!$Q$5:$Q$14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A7-4336-95AB-72BC7C71DEB6}"/>
            </c:ext>
          </c:extLst>
        </c:ser>
        <c:ser>
          <c:idx val="1"/>
          <c:order val="1"/>
          <c:tx>
            <c:strRef>
              <c:f>pyt.20!$R$4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pyt.20!$R$5:$R$14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A7-4336-95AB-72BC7C71DEB6}"/>
            </c:ext>
          </c:extLst>
        </c:ser>
        <c:ser>
          <c:idx val="2"/>
          <c:order val="2"/>
          <c:tx>
            <c:strRef>
              <c:f>pyt.20!$S$4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pyt.20!$S$5:$S$14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0A7-4336-95AB-72BC7C71DEB6}"/>
            </c:ext>
          </c:extLst>
        </c:ser>
        <c:ser>
          <c:idx val="3"/>
          <c:order val="3"/>
          <c:tx>
            <c:strRef>
              <c:f>pyt.20!$T$4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pyt.20!$T$5:$T$14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0A7-4336-95AB-72BC7C71DEB6}"/>
            </c:ext>
          </c:extLst>
        </c:ser>
        <c:ser>
          <c:idx val="4"/>
          <c:order val="4"/>
          <c:tx>
            <c:strRef>
              <c:f>pyt.20!$U$4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pyt.20!$U$5:$U$14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0A7-4336-95AB-72BC7C71DEB6}"/>
            </c:ext>
          </c:extLst>
        </c:ser>
        <c:ser>
          <c:idx val="5"/>
          <c:order val="5"/>
          <c:tx>
            <c:strRef>
              <c:f>pyt.20!$V$4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pyt.20!$V$5:$V$14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0A7-4336-95AB-72BC7C71DEB6}"/>
            </c:ext>
          </c:extLst>
        </c:ser>
        <c:ser>
          <c:idx val="6"/>
          <c:order val="6"/>
          <c:tx>
            <c:strRef>
              <c:f>pyt.20!$W$4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pyt.20!$W$5:$W$14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0A7-4336-95AB-72BC7C71DEB6}"/>
            </c:ext>
          </c:extLst>
        </c:ser>
        <c:ser>
          <c:idx val="7"/>
          <c:order val="7"/>
          <c:tx>
            <c:strRef>
              <c:f>pyt.20!$X$4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pyt.20!$X$5:$X$14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0A7-4336-95AB-72BC7C71DEB6}"/>
            </c:ext>
          </c:extLst>
        </c:ser>
        <c:ser>
          <c:idx val="8"/>
          <c:order val="8"/>
          <c:tx>
            <c:strRef>
              <c:f>pyt.20!$Y$4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pyt.20!$Y$5:$Y$14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0A7-4336-95AB-72BC7C71DEB6}"/>
            </c:ext>
          </c:extLst>
        </c:ser>
        <c:ser>
          <c:idx val="9"/>
          <c:order val="9"/>
          <c:tx>
            <c:strRef>
              <c:f>pyt.20!$Z$4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pyt.20!$Z$5:$Z$14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D0A7-4336-95AB-72BC7C71DEB6}"/>
            </c:ext>
          </c:extLst>
        </c:ser>
        <c:ser>
          <c:idx val="10"/>
          <c:order val="10"/>
          <c:tx>
            <c:strRef>
              <c:f>pyt.20!$AA$4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pyt.20!$AA$5:$AA$14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0A7-4336-95AB-72BC7C71DEB6}"/>
            </c:ext>
          </c:extLst>
        </c:ser>
        <c:ser>
          <c:idx val="11"/>
          <c:order val="11"/>
          <c:tx>
            <c:strRef>
              <c:f>pyt.20!$AB$4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pyt.20!$AB$5:$AB$14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0A7-4336-95AB-72BC7C71DEB6}"/>
            </c:ext>
          </c:extLst>
        </c:ser>
        <c:ser>
          <c:idx val="12"/>
          <c:order val="12"/>
          <c:tx>
            <c:strRef>
              <c:f>pyt.20!$AC$4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pyt.20!$AC$5:$AC$14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0A7-4336-95AB-72BC7C71DEB6}"/>
            </c:ext>
          </c:extLst>
        </c:ser>
        <c:ser>
          <c:idx val="13"/>
          <c:order val="13"/>
          <c:tx>
            <c:strRef>
              <c:f>pyt.20!$AD$4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0A7-4336-95AB-72BC7C71DEB6}"/>
              </c:ext>
            </c:extLst>
          </c:dPt>
          <c:dPt>
            <c:idx val="7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D0A7-4336-95AB-72BC7C71DEB6}"/>
              </c:ext>
            </c:extLst>
          </c:dPt>
          <c:dPt>
            <c:idx val="8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0A7-4336-95AB-72BC7C71DEB6}"/>
              </c:ext>
            </c:extLst>
          </c:dPt>
          <c:dPt>
            <c:idx val="9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0A7-4336-95AB-72BC7C71DEB6}"/>
              </c:ext>
            </c:extLst>
          </c:dPt>
          <c:cat>
            <c:strRef>
              <c:f>pyt.20!$P$5:$P$14</c:f>
              <c:strCache>
                <c:ptCount val="10"/>
                <c:pt idx="0">
                  <c:v>Lokalnych społeczników  </c:v>
                </c:pt>
                <c:pt idx="1">
                  <c:v>Radnych Miasta </c:v>
                </c:pt>
                <c:pt idx="2">
                  <c:v>Lokalnych przedsiębiorców </c:v>
                </c:pt>
                <c:pt idx="3">
                  <c:v>Burmistrza/Prezydenta Miasta</c:v>
                </c:pt>
                <c:pt idx="4">
                  <c:v>Przedsiębiorców z kapitałem zagranicznym</c:v>
                </c:pt>
                <c:pt idx="5">
                  <c:v>Pracowników instytucji/służb publicznych </c:v>
                </c:pt>
                <c:pt idx="6">
                  <c:v>Nauczycieli z Twojej szkoły</c:v>
                </c:pt>
                <c:pt idx="7">
                  <c:v>Sąsiadów  i znajomych</c:v>
                </c:pt>
                <c:pt idx="8">
                  <c:v>Osób, z którymi uczysz się</c:v>
                </c:pt>
                <c:pt idx="9">
                  <c:v>Rodziny </c:v>
                </c:pt>
              </c:strCache>
            </c:strRef>
          </c:cat>
          <c:val>
            <c:numRef>
              <c:f>pyt.20!$AD$5:$AD$14</c:f>
              <c:numCache>
                <c:formatCode>0.00</c:formatCode>
                <c:ptCount val="10"/>
                <c:pt idx="0">
                  <c:v>1.7765001549018633</c:v>
                </c:pt>
                <c:pt idx="1">
                  <c:v>1.9092250140918314</c:v>
                </c:pt>
                <c:pt idx="2">
                  <c:v>1.9967189103149505</c:v>
                </c:pt>
                <c:pt idx="3">
                  <c:v>1.9985299495370272</c:v>
                </c:pt>
                <c:pt idx="4">
                  <c:v>2.0249707956450993</c:v>
                </c:pt>
                <c:pt idx="5">
                  <c:v>2.0431207334817025</c:v>
                </c:pt>
                <c:pt idx="6">
                  <c:v>2.3151250203918918</c:v>
                </c:pt>
                <c:pt idx="7">
                  <c:v>2.4967436060033412</c:v>
                </c:pt>
                <c:pt idx="8">
                  <c:v>2.5944540914398622</c:v>
                </c:pt>
                <c:pt idx="9">
                  <c:v>3.5222181652289253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D0A7-4336-95AB-72BC7C71D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4123136"/>
        <c:axId val="204133120"/>
      </c:barChart>
      <c:catAx>
        <c:axId val="204123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4133120"/>
        <c:crosses val="autoZero"/>
        <c:auto val="1"/>
        <c:lblAlgn val="ctr"/>
        <c:lblOffset val="100"/>
        <c:noMultiLvlLbl val="0"/>
      </c:catAx>
      <c:valAx>
        <c:axId val="2041331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4123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'pyt.3.1.'!$R$5:$R$16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FF-4FC1-9C1E-13CDC7F1A1D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'pyt.3.1.'!$S$5:$S$16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DFF-4FC1-9C1E-13CDC7F1A1D2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'pyt.3.1.'!$T$5:$T$16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DFF-4FC1-9C1E-13CDC7F1A1D2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'pyt.3.1.'!$U$5:$U$16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DFF-4FC1-9C1E-13CDC7F1A1D2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'pyt.3.1.'!$V$5:$V$16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DFF-4FC1-9C1E-13CDC7F1A1D2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'pyt.3.1.'!$W$5:$W$16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DFF-4FC1-9C1E-13CDC7F1A1D2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'pyt.3.1.'!$X$5:$X$16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FF-4FC1-9C1E-13CDC7F1A1D2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'pyt.3.1.'!$Y$5:$Y$16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DFF-4FC1-9C1E-13CDC7F1A1D2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'pyt.3.1.'!$Z$5:$Z$16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DFF-4FC1-9C1E-13CDC7F1A1D2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'pyt.3.1.'!$AA$5:$AA$16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DFF-4FC1-9C1E-13CDC7F1A1D2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'pyt.3.1.'!$AB$5:$AB$16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DFF-4FC1-9C1E-13CDC7F1A1D2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'pyt.3.1.'!$AC$5:$AC$16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DFF-4FC1-9C1E-13CDC7F1A1D2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'pyt.3.1.'!$AD$5:$AD$16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DFF-4FC1-9C1E-13CDC7F1A1D2}"/>
            </c:ext>
          </c:extLst>
        </c:ser>
        <c:ser>
          <c:idx val="13"/>
          <c:order val="13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'pyt.3.1.'!$AE$5:$AE$16</c:f>
              <c:numCache>
                <c:formatCode>0.0%</c:formatCode>
                <c:ptCount val="12"/>
                <c:pt idx="0">
                  <c:v>8.6720582321398509E-2</c:v>
                </c:pt>
                <c:pt idx="1">
                  <c:v>0.14370326539803308</c:v>
                </c:pt>
                <c:pt idx="2">
                  <c:v>0.19020377009528888</c:v>
                </c:pt>
                <c:pt idx="3">
                  <c:v>0.21250879795040187</c:v>
                </c:pt>
                <c:pt idx="4">
                  <c:v>0.27254078469913889</c:v>
                </c:pt>
                <c:pt idx="5">
                  <c:v>0.3048121655272612</c:v>
                </c:pt>
                <c:pt idx="6">
                  <c:v>0.4137502902887838</c:v>
                </c:pt>
                <c:pt idx="7">
                  <c:v>0.42106564817956599</c:v>
                </c:pt>
                <c:pt idx="8">
                  <c:v>0.42942671799846177</c:v>
                </c:pt>
                <c:pt idx="9">
                  <c:v>0.42948514370239627</c:v>
                </c:pt>
                <c:pt idx="10">
                  <c:v>0.65458933231891769</c:v>
                </c:pt>
                <c:pt idx="11">
                  <c:v>0.71864314694437526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4DFF-4FC1-9C1E-13CDC7F1A1D2}"/>
            </c:ext>
          </c:extLst>
        </c:ser>
        <c:ser>
          <c:idx val="14"/>
          <c:order val="14"/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'pyt.3.1.'!$AF$5:$AF$16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DFF-4FC1-9C1E-13CDC7F1A1D2}"/>
            </c:ext>
          </c:extLst>
        </c:ser>
        <c:ser>
          <c:idx val="15"/>
          <c:order val="15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'pyt.3.1.'!$Q$5:$Q$16</c:f>
              <c:strCache>
                <c:ptCount val="12"/>
                <c:pt idx="0">
                  <c:v>Wysokie/niskie zarobki w mieście</c:v>
                </c:pt>
                <c:pt idx="1">
                  <c:v>Atrakcyjne/brak atrakcyjnych ofert pracy</c:v>
                </c:pt>
                <c:pt idx="2">
                  <c:v>Możliwość/brak możliwości kontynuowania nauki</c:v>
                </c:pt>
                <c:pt idx="3">
                  <c:v>Warunki/brak warunkó do otwarcia i prowadzenia własnej firmy</c:v>
                </c:pt>
                <c:pt idx="4">
                  <c:v>Wysoka/niska dostępność i jakość mieszkań</c:v>
                </c:pt>
                <c:pt idx="5">
                  <c:v>Atrakcyjna/nie atrakcyjna oferta rozrywkowa, komercyjna</c:v>
                </c:pt>
                <c:pt idx="6">
                  <c:v>Dobre/niewsystarczjace skomunikowanie z większymi miastami</c:v>
                </c:pt>
                <c:pt idx="7">
                  <c:v>Wysokie/niskie bezpieczeństwo w mieście</c:v>
                </c:pt>
                <c:pt idx="8">
                  <c:v>Atrakcyjna/nie atrakcyjna oferta kulturalna i sportowa</c:v>
                </c:pt>
                <c:pt idx="9">
                  <c:v>Wysoka/niska estetyka miasta i jakość przestrzeni publicznych</c:v>
                </c:pt>
                <c:pt idx="10">
                  <c:v>Silne/słabe więzi rodzinne</c:v>
                </c:pt>
                <c:pt idx="11">
                  <c:v>Silne/słabe relacje z przyjaciółmi, znajomymi</c:v>
                </c:pt>
              </c:strCache>
            </c:strRef>
          </c:cat>
          <c:val>
            <c:numRef>
              <c:f>'pyt.3.1.'!$AG$5:$AG$16</c:f>
              <c:numCache>
                <c:formatCode>0.0%</c:formatCode>
                <c:ptCount val="12"/>
                <c:pt idx="0">
                  <c:v>0.7492591402101374</c:v>
                </c:pt>
                <c:pt idx="1">
                  <c:v>0.66343797792064463</c:v>
                </c:pt>
                <c:pt idx="2">
                  <c:v>0.69595222204395679</c:v>
                </c:pt>
                <c:pt idx="3">
                  <c:v>0.52397148724822229</c:v>
                </c:pt>
                <c:pt idx="4">
                  <c:v>0.46308482691434538</c:v>
                </c:pt>
                <c:pt idx="5">
                  <c:v>0.53770260745085163</c:v>
                </c:pt>
                <c:pt idx="6">
                  <c:v>0.40147378872487544</c:v>
                </c:pt>
                <c:pt idx="7">
                  <c:v>0.41885266321746456</c:v>
                </c:pt>
                <c:pt idx="8">
                  <c:v>0.39091386447284199</c:v>
                </c:pt>
                <c:pt idx="9">
                  <c:v>0.43155634302139168</c:v>
                </c:pt>
                <c:pt idx="10">
                  <c:v>0.16750877172399928</c:v>
                </c:pt>
                <c:pt idx="11">
                  <c:v>0.15692392239807207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4DFF-4FC1-9C1E-13CDC7F1A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2958336"/>
        <c:axId val="202959872"/>
      </c:barChart>
      <c:catAx>
        <c:axId val="202958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2959872"/>
        <c:crosses val="autoZero"/>
        <c:auto val="1"/>
        <c:lblAlgn val="ctr"/>
        <c:lblOffset val="100"/>
        <c:noMultiLvlLbl val="0"/>
      </c:catAx>
      <c:valAx>
        <c:axId val="20295987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0295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33010280639208"/>
          <c:y val="3.3483434666393717E-2"/>
          <c:w val="0.56891870930193056"/>
          <c:h val="0.8111638561412495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90A-47A1-B4C6-8CE37AF4A5DD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90A-47A1-B4C6-8CE37AF4A5DD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90A-47A1-B4C6-8CE37AF4A5DD}"/>
              </c:ext>
            </c:extLst>
          </c:dPt>
          <c:dPt>
            <c:idx val="3"/>
            <c:bubble3D val="0"/>
            <c:spPr>
              <a:solidFill>
                <a:srgbClr val="D2472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90A-47A1-B4C6-8CE37AF4A5DD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90A-47A1-B4C6-8CE37AF4A5DD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90A-47A1-B4C6-8CE37AF4A5D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86778685-2C43-48EA-972D-CBCD7BFFC31C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989D17D4-D121-4A4E-B977-650AF8E6CDC9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1279123925934379"/>
                  <c:y val="5.0016471679049893E-2"/>
                </c:manualLayout>
              </c:layout>
              <c:tx>
                <c:rich>
                  <a:bodyPr/>
                  <a:lstStyle/>
                  <a:p>
                    <a:fld id="{6280DB36-58E9-4910-8753-94781A460722}" type="CATEGORYNAME">
                      <a:rPr lang="en-US" smtClean="0"/>
                      <a:pPr/>
                      <a:t>[NAZWA KATEGORII]</a:t>
                    </a:fld>
                    <a:r>
                      <a:rPr lang="en-US" baseline="0" dirty="0" smtClean="0"/>
                      <a:t>: </a:t>
                    </a:r>
                    <a:fld id="{1E731D30-13E9-42C5-8C2E-4E6F641D95E9}" type="VALUE">
                      <a:rPr lang="en-US" baseline="0"/>
                      <a:pPr/>
                      <a:t>[WARTOŚĆ]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90A-47A1-B4C6-8CE37AF4A5DD}"/>
                </c:ext>
                <c:ext xmlns:c15="http://schemas.microsoft.com/office/drawing/2012/chart" uri="{CE6537A1-D6FC-4f65-9D91-7224C49458BB}">
                  <c15:layout>
                    <c:manualLayout>
                      <c:w val="0.22927544684933707"/>
                      <c:h val="0.1583369439315071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086945722660544"/>
                  <c:y val="-0.12709681296082248"/>
                </c:manualLayout>
              </c:layout>
              <c:tx>
                <c:rich>
                  <a:bodyPr/>
                  <a:lstStyle/>
                  <a:p>
                    <a:fld id="{967FFCCC-0BE2-4B8F-A442-AC9421D0A620}" type="CATEGORYNAME">
                      <a:rPr lang="pl-PL" smtClean="0"/>
                      <a:pPr/>
                      <a:t>[NAZWA KATEGORII]</a:t>
                    </a:fld>
                    <a:r>
                      <a:rPr lang="pl-PL" baseline="0" dirty="0" smtClean="0"/>
                      <a:t>: </a:t>
                    </a:r>
                    <a:fld id="{B5F53AA2-CC9B-476F-9D4C-BC62433E5204}" type="VALUE">
                      <a:rPr lang="pl-PL" baseline="0"/>
                      <a:pPr/>
                      <a:t>[WARTOŚĆ]</a:t>
                    </a:fld>
                    <a:endParaRPr lang="pl-PL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9979995090111"/>
                      <c:h val="0.204798414191487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E4352FA-ED51-4FFD-B5B8-978ED342A6A4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4864B23E-306C-4B28-BB44-35CB627E45A3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6725034974492922"/>
                  <c:y val="0.1238112019363527"/>
                </c:manualLayout>
              </c:layout>
              <c:tx>
                <c:rich>
                  <a:bodyPr/>
                  <a:lstStyle/>
                  <a:p>
                    <a:fld id="{AB988E99-E1AE-460D-BBC5-656743EA790D}" type="CATEGORYNAME">
                      <a:rPr lang="pl-PL" smtClean="0"/>
                      <a:pPr/>
                      <a:t>[NAZWA KATEGORII]</a:t>
                    </a:fld>
                    <a:r>
                      <a:rPr lang="pl-PL" baseline="0" dirty="0" smtClean="0"/>
                      <a:t>: </a:t>
                    </a:r>
                    <a:fld id="{61B9CD12-4ADA-40AA-A305-5A63358E0E05}" type="VALUE">
                      <a:rPr lang="pl-PL" baseline="0"/>
                      <a:pPr/>
                      <a:t>[WARTOŚĆ]</a:t>
                    </a:fld>
                    <a:endParaRPr lang="pl-PL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90A-47A1-B4C6-8CE37AF4A5DD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nie wiem: </a:t>
                    </a:r>
                    <a:fld id="{A075EDE5-23EA-4A8A-9C80-4B35BF03E7DE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pyt.12!$C$3:$H$3</c:f>
              <c:strCache>
                <c:ptCount val="6"/>
                <c:pt idx="0">
                  <c:v>w swoim mieście</c:v>
                </c:pt>
                <c:pt idx="1">
                  <c:v>w regionie (województwie)</c:v>
                </c:pt>
                <c:pt idx="2">
                  <c:v>w innym regionie/mieście w Polsce</c:v>
                </c:pt>
                <c:pt idx="3">
                  <c:v>za granicą</c:v>
                </c:pt>
                <c:pt idx="4">
                  <c:v>jest mi to obojętne</c:v>
                </c:pt>
                <c:pt idx="5">
                  <c:v>nie wiem </c:v>
                </c:pt>
              </c:strCache>
            </c:strRef>
          </c:cat>
          <c:val>
            <c:numRef>
              <c:f>pyt.12!$C$17:$H$17</c:f>
              <c:numCache>
                <c:formatCode>0%</c:formatCode>
                <c:ptCount val="6"/>
                <c:pt idx="0">
                  <c:v>8.6201714760030329E-2</c:v>
                </c:pt>
                <c:pt idx="1">
                  <c:v>0.26887597024594334</c:v>
                </c:pt>
                <c:pt idx="2">
                  <c:v>0.19446182288171338</c:v>
                </c:pt>
                <c:pt idx="3">
                  <c:v>0.19858699476574196</c:v>
                </c:pt>
                <c:pt idx="4">
                  <c:v>0.11507505708793378</c:v>
                </c:pt>
                <c:pt idx="5">
                  <c:v>0.11227794311371636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90A-47A1-B4C6-8CE37AF4A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pyt.6!$O$5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pyt.6!$O$6:$O$12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07-493A-882F-79403831CEC6}"/>
            </c:ext>
          </c:extLst>
        </c:ser>
        <c:ser>
          <c:idx val="1"/>
          <c:order val="1"/>
          <c:tx>
            <c:strRef>
              <c:f>pyt.6!$P$5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pyt.6!$P$6:$P$12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07-493A-882F-79403831CEC6}"/>
            </c:ext>
          </c:extLst>
        </c:ser>
        <c:ser>
          <c:idx val="2"/>
          <c:order val="2"/>
          <c:tx>
            <c:strRef>
              <c:f>pyt.6!$Q$5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pyt.6!$Q$6:$Q$12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07-493A-882F-79403831CEC6}"/>
            </c:ext>
          </c:extLst>
        </c:ser>
        <c:ser>
          <c:idx val="3"/>
          <c:order val="3"/>
          <c:tx>
            <c:strRef>
              <c:f>pyt.6!$R$5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pyt.6!$R$6:$R$12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07-493A-882F-79403831CEC6}"/>
            </c:ext>
          </c:extLst>
        </c:ser>
        <c:ser>
          <c:idx val="4"/>
          <c:order val="4"/>
          <c:tx>
            <c:strRef>
              <c:f>pyt.6!$S$5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pyt.6!$S$6:$S$12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07-493A-882F-79403831CEC6}"/>
            </c:ext>
          </c:extLst>
        </c:ser>
        <c:ser>
          <c:idx val="5"/>
          <c:order val="5"/>
          <c:tx>
            <c:strRef>
              <c:f>pyt.6!$T$5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pyt.6!$T$6:$T$12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07-493A-882F-79403831CEC6}"/>
            </c:ext>
          </c:extLst>
        </c:ser>
        <c:ser>
          <c:idx val="6"/>
          <c:order val="6"/>
          <c:tx>
            <c:strRef>
              <c:f>pyt.6!$U$5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pyt.6!$U$6:$U$12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707-493A-882F-79403831CEC6}"/>
            </c:ext>
          </c:extLst>
        </c:ser>
        <c:ser>
          <c:idx val="7"/>
          <c:order val="7"/>
          <c:tx>
            <c:strRef>
              <c:f>pyt.6!$V$5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pyt.6!$V$6:$V$12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707-493A-882F-79403831CEC6}"/>
            </c:ext>
          </c:extLst>
        </c:ser>
        <c:ser>
          <c:idx val="8"/>
          <c:order val="8"/>
          <c:tx>
            <c:strRef>
              <c:f>pyt.6!$W$5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pyt.6!$W$6:$W$12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707-493A-882F-79403831CEC6}"/>
            </c:ext>
          </c:extLst>
        </c:ser>
        <c:ser>
          <c:idx val="9"/>
          <c:order val="9"/>
          <c:tx>
            <c:strRef>
              <c:f>pyt.6!$X$5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pyt.6!$X$6:$X$12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707-493A-882F-79403831CEC6}"/>
            </c:ext>
          </c:extLst>
        </c:ser>
        <c:ser>
          <c:idx val="10"/>
          <c:order val="10"/>
          <c:tx>
            <c:strRef>
              <c:f>pyt.6!$Y$5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pyt.6!$Y$6:$Y$12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707-493A-882F-79403831CEC6}"/>
            </c:ext>
          </c:extLst>
        </c:ser>
        <c:ser>
          <c:idx val="11"/>
          <c:order val="11"/>
          <c:tx>
            <c:strRef>
              <c:f>pyt.6!$Z$5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pyt.6!$Z$6:$Z$12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707-493A-882F-79403831CEC6}"/>
            </c:ext>
          </c:extLst>
        </c:ser>
        <c:ser>
          <c:idx val="12"/>
          <c:order val="12"/>
          <c:tx>
            <c:strRef>
              <c:f>pyt.6!$AA$5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pyt.6!$AA$6:$AA$12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707-493A-882F-79403831CEC6}"/>
            </c:ext>
          </c:extLst>
        </c:ser>
        <c:ser>
          <c:idx val="13"/>
          <c:order val="13"/>
          <c:tx>
            <c:strRef>
              <c:f>pyt.6!$AB$5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707-493A-882F-79403831CEC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707-493A-882F-79403831CEC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707-493A-882F-79403831CEC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707-493A-882F-79403831CEC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6707-493A-882F-79403831CEC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707-493A-882F-79403831CEC6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6707-493A-882F-79403831CE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pyt.6!$N$6:$N$12</c:f>
              <c:strCache>
                <c:ptCount val="7"/>
                <c:pt idx="0">
                  <c:v>Rodzina</c:v>
                </c:pt>
                <c:pt idx="1">
                  <c:v>Koledzy, przyjaciele, sympatia</c:v>
                </c:pt>
                <c:pt idx="2">
                  <c:v>Media (Internet, TV, prasa), ulotki, publikacje</c:v>
                </c:pt>
                <c:pt idx="3">
                  <c:v>Nauczyciele</c:v>
                </c:pt>
                <c:pt idx="4">
                  <c:v>Pracodawcy/ potencjalni pracodawcy</c:v>
                </c:pt>
                <c:pt idx="5">
                  <c:v>Doradcy zawodowi </c:v>
                </c:pt>
                <c:pt idx="6">
                  <c:v>Siebie samego</c:v>
                </c:pt>
              </c:strCache>
            </c:strRef>
          </c:cat>
          <c:val>
            <c:numRef>
              <c:f>pyt.6!$AB$6:$AB$12</c:f>
              <c:numCache>
                <c:formatCode>0.0%</c:formatCode>
                <c:ptCount val="7"/>
                <c:pt idx="0">
                  <c:v>0.72521849251343506</c:v>
                </c:pt>
                <c:pt idx="1">
                  <c:v>0.54102140119041886</c:v>
                </c:pt>
                <c:pt idx="2">
                  <c:v>0.23008967007773465</c:v>
                </c:pt>
                <c:pt idx="3">
                  <c:v>0.18844559216654841</c:v>
                </c:pt>
                <c:pt idx="4">
                  <c:v>0.17207845356466195</c:v>
                </c:pt>
                <c:pt idx="5">
                  <c:v>0.10671705177190716</c:v>
                </c:pt>
                <c:pt idx="6">
                  <c:v>8.6251846925925149E-2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6707-493A-882F-79403831C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980736"/>
        <c:axId val="202990720"/>
      </c:barChart>
      <c:catAx>
        <c:axId val="20298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2990720"/>
        <c:crosses val="autoZero"/>
        <c:auto val="1"/>
        <c:lblAlgn val="ctr"/>
        <c:lblOffset val="100"/>
        <c:noMultiLvlLbl val="0"/>
      </c:catAx>
      <c:valAx>
        <c:axId val="202990720"/>
        <c:scaling>
          <c:orientation val="minMax"/>
          <c:max val="1"/>
          <c:min val="0"/>
        </c:scaling>
        <c:delete val="1"/>
        <c:axPos val="l"/>
        <c:numFmt formatCode="0.0%" sourceLinked="1"/>
        <c:majorTickMark val="none"/>
        <c:minorTickMark val="none"/>
        <c:tickLblPos val="nextTo"/>
        <c:crossAx val="2029807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pyt.8!$O$5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pyt.8!$O$6:$O$13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34-4F8D-89F6-BBDCA6A21ABF}"/>
            </c:ext>
          </c:extLst>
        </c:ser>
        <c:ser>
          <c:idx val="1"/>
          <c:order val="1"/>
          <c:tx>
            <c:strRef>
              <c:f>pyt.8!$P$5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pyt.8!$P$6:$P$13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034-4F8D-89F6-BBDCA6A21ABF}"/>
            </c:ext>
          </c:extLst>
        </c:ser>
        <c:ser>
          <c:idx val="2"/>
          <c:order val="2"/>
          <c:tx>
            <c:strRef>
              <c:f>pyt.8!$Q$5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pyt.8!$Q$6:$Q$13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34-4F8D-89F6-BBDCA6A21ABF}"/>
            </c:ext>
          </c:extLst>
        </c:ser>
        <c:ser>
          <c:idx val="3"/>
          <c:order val="3"/>
          <c:tx>
            <c:strRef>
              <c:f>pyt.8!$R$5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pyt.8!$R$6:$R$13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034-4F8D-89F6-BBDCA6A21ABF}"/>
            </c:ext>
          </c:extLst>
        </c:ser>
        <c:ser>
          <c:idx val="4"/>
          <c:order val="4"/>
          <c:tx>
            <c:strRef>
              <c:f>pyt.8!$S$5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pyt.8!$S$6:$S$13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034-4F8D-89F6-BBDCA6A21ABF}"/>
            </c:ext>
          </c:extLst>
        </c:ser>
        <c:ser>
          <c:idx val="5"/>
          <c:order val="5"/>
          <c:tx>
            <c:strRef>
              <c:f>pyt.8!$T$5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pyt.8!$T$6:$T$13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34-4F8D-89F6-BBDCA6A21ABF}"/>
            </c:ext>
          </c:extLst>
        </c:ser>
        <c:ser>
          <c:idx val="6"/>
          <c:order val="6"/>
          <c:tx>
            <c:strRef>
              <c:f>pyt.8!$U$5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pyt.8!$U$6:$U$13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034-4F8D-89F6-BBDCA6A21ABF}"/>
            </c:ext>
          </c:extLst>
        </c:ser>
        <c:ser>
          <c:idx val="7"/>
          <c:order val="7"/>
          <c:tx>
            <c:strRef>
              <c:f>pyt.8!$V$5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pyt.8!$V$6:$V$13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034-4F8D-89F6-BBDCA6A21ABF}"/>
            </c:ext>
          </c:extLst>
        </c:ser>
        <c:ser>
          <c:idx val="8"/>
          <c:order val="8"/>
          <c:tx>
            <c:strRef>
              <c:f>pyt.8!$W$5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pyt.8!$W$6:$W$13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034-4F8D-89F6-BBDCA6A21ABF}"/>
            </c:ext>
          </c:extLst>
        </c:ser>
        <c:ser>
          <c:idx val="9"/>
          <c:order val="9"/>
          <c:tx>
            <c:strRef>
              <c:f>pyt.8!$X$5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pyt.8!$X$6:$X$13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034-4F8D-89F6-BBDCA6A21ABF}"/>
            </c:ext>
          </c:extLst>
        </c:ser>
        <c:ser>
          <c:idx val="10"/>
          <c:order val="10"/>
          <c:tx>
            <c:strRef>
              <c:f>pyt.8!$Y$5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pyt.8!$Y$6:$Y$13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034-4F8D-89F6-BBDCA6A21ABF}"/>
            </c:ext>
          </c:extLst>
        </c:ser>
        <c:ser>
          <c:idx val="11"/>
          <c:order val="11"/>
          <c:tx>
            <c:strRef>
              <c:f>pyt.8!$Z$5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pyt.8!$Z$6:$Z$13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034-4F8D-89F6-BBDCA6A21ABF}"/>
            </c:ext>
          </c:extLst>
        </c:ser>
        <c:ser>
          <c:idx val="12"/>
          <c:order val="12"/>
          <c:tx>
            <c:strRef>
              <c:f>pyt.8!$AA$5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pyt.8!$AA$6:$AA$13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034-4F8D-89F6-BBDCA6A21ABF}"/>
            </c:ext>
          </c:extLst>
        </c:ser>
        <c:ser>
          <c:idx val="13"/>
          <c:order val="13"/>
          <c:tx>
            <c:strRef>
              <c:f>pyt.8!$AB$5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pyt.8!$N$6:$N$13</c:f>
              <c:strCache>
                <c:ptCount val="8"/>
                <c:pt idx="0">
                  <c:v>Znajomości języków obcych</c:v>
                </c:pt>
                <c:pt idx="1">
                  <c:v>Praktycznych umiejętności zawodowych</c:v>
                </c:pt>
                <c:pt idx="2">
                  <c:v>Wiedzy specjalistycznej związanej z zawodem, możliwią do zdobycia na dalszych etapach edukacji</c:v>
                </c:pt>
                <c:pt idx="3">
                  <c:v>Wiedzy dot. planowania i prowadzenia własnej firmy</c:v>
                </c:pt>
                <c:pt idx="4">
                  <c:v>Wiedzy z zakresu sytuacji na rynku pracy i w branży związanej z wyuczonym zawodem</c:v>
                </c:pt>
                <c:pt idx="5">
                  <c:v>Wiedzy, jak i gdzie efektywnie szukać pracy, napisać CV</c:v>
                </c:pt>
                <c:pt idx="6">
                  <c:v>Komptencji społecznych (autoprezentacja, komunikacja, współpraca itp.)</c:v>
                </c:pt>
                <c:pt idx="7">
                  <c:v>Nie wiem czy brakuje mi wiedzy i komptencji</c:v>
                </c:pt>
              </c:strCache>
            </c:strRef>
          </c:cat>
          <c:val>
            <c:numRef>
              <c:f>pyt.8!$AB$6:$AB$13</c:f>
              <c:numCache>
                <c:formatCode>0.0%</c:formatCode>
                <c:ptCount val="8"/>
                <c:pt idx="0">
                  <c:v>0.59512909284879201</c:v>
                </c:pt>
                <c:pt idx="1">
                  <c:v>0.53443615029031843</c:v>
                </c:pt>
                <c:pt idx="2">
                  <c:v>0.3797142908651665</c:v>
                </c:pt>
                <c:pt idx="3">
                  <c:v>0.31055524850333571</c:v>
                </c:pt>
                <c:pt idx="4">
                  <c:v>0.28380395692869204</c:v>
                </c:pt>
                <c:pt idx="5">
                  <c:v>0.2696595182035319</c:v>
                </c:pt>
                <c:pt idx="6">
                  <c:v>0.21961075748473269</c:v>
                </c:pt>
                <c:pt idx="7">
                  <c:v>7.6931487257464293E-2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6034-4F8D-89F6-BBDCA6A21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375360"/>
        <c:axId val="203376896"/>
      </c:barChart>
      <c:catAx>
        <c:axId val="20337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3376896"/>
        <c:crosses val="autoZero"/>
        <c:auto val="1"/>
        <c:lblAlgn val="ctr"/>
        <c:lblOffset val="100"/>
        <c:noMultiLvlLbl val="0"/>
      </c:catAx>
      <c:valAx>
        <c:axId val="203376896"/>
        <c:scaling>
          <c:orientation val="minMax"/>
          <c:max val="1"/>
        </c:scaling>
        <c:delete val="1"/>
        <c:axPos val="l"/>
        <c:numFmt formatCode="0.0%" sourceLinked="1"/>
        <c:majorTickMark val="none"/>
        <c:minorTickMark val="none"/>
        <c:tickLblPos val="nextTo"/>
        <c:crossAx val="20337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pyt.13!$L$4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pyt.13!$L$5:$L$10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F2-45E1-AF97-A6F1310AD3C5}"/>
            </c:ext>
          </c:extLst>
        </c:ser>
        <c:ser>
          <c:idx val="1"/>
          <c:order val="1"/>
          <c:tx>
            <c:strRef>
              <c:f>pyt.13!$M$4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pyt.13!$M$5:$M$10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F2-45E1-AF97-A6F1310AD3C5}"/>
            </c:ext>
          </c:extLst>
        </c:ser>
        <c:ser>
          <c:idx val="2"/>
          <c:order val="2"/>
          <c:tx>
            <c:strRef>
              <c:f>pyt.13!$N$4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pyt.13!$N$5:$N$10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FF2-45E1-AF97-A6F1310AD3C5}"/>
            </c:ext>
          </c:extLst>
        </c:ser>
        <c:ser>
          <c:idx val="3"/>
          <c:order val="3"/>
          <c:tx>
            <c:strRef>
              <c:f>pyt.13!$O$4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pyt.13!$O$5:$O$10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FF2-45E1-AF97-A6F1310AD3C5}"/>
            </c:ext>
          </c:extLst>
        </c:ser>
        <c:ser>
          <c:idx val="4"/>
          <c:order val="4"/>
          <c:tx>
            <c:strRef>
              <c:f>pyt.13!$P$4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pyt.13!$P$5:$P$10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FF2-45E1-AF97-A6F1310AD3C5}"/>
            </c:ext>
          </c:extLst>
        </c:ser>
        <c:ser>
          <c:idx val="5"/>
          <c:order val="5"/>
          <c:tx>
            <c:strRef>
              <c:f>pyt.13!$Q$4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pyt.13!$Q$5:$Q$10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FF2-45E1-AF97-A6F1310AD3C5}"/>
            </c:ext>
          </c:extLst>
        </c:ser>
        <c:ser>
          <c:idx val="6"/>
          <c:order val="6"/>
          <c:tx>
            <c:strRef>
              <c:f>pyt.13!$R$4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pyt.13!$R$5:$R$10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FF2-45E1-AF97-A6F1310AD3C5}"/>
            </c:ext>
          </c:extLst>
        </c:ser>
        <c:ser>
          <c:idx val="7"/>
          <c:order val="7"/>
          <c:tx>
            <c:strRef>
              <c:f>pyt.13!$S$4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pyt.13!$S$5:$S$10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FF2-45E1-AF97-A6F1310AD3C5}"/>
            </c:ext>
          </c:extLst>
        </c:ser>
        <c:ser>
          <c:idx val="8"/>
          <c:order val="8"/>
          <c:tx>
            <c:strRef>
              <c:f>pyt.13!$T$4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pyt.13!$T$5:$T$10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FF2-45E1-AF97-A6F1310AD3C5}"/>
            </c:ext>
          </c:extLst>
        </c:ser>
        <c:ser>
          <c:idx val="9"/>
          <c:order val="9"/>
          <c:tx>
            <c:strRef>
              <c:f>pyt.13!$U$4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pyt.13!$U$5:$U$10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FF2-45E1-AF97-A6F1310AD3C5}"/>
            </c:ext>
          </c:extLst>
        </c:ser>
        <c:ser>
          <c:idx val="10"/>
          <c:order val="10"/>
          <c:tx>
            <c:strRef>
              <c:f>pyt.13!$V$4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pyt.13!$V$5:$V$10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FF2-45E1-AF97-A6F1310AD3C5}"/>
            </c:ext>
          </c:extLst>
        </c:ser>
        <c:ser>
          <c:idx val="11"/>
          <c:order val="11"/>
          <c:tx>
            <c:strRef>
              <c:f>pyt.13!$W$4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pyt.13!$W$5:$W$10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FF2-45E1-AF97-A6F1310AD3C5}"/>
            </c:ext>
          </c:extLst>
        </c:ser>
        <c:ser>
          <c:idx val="12"/>
          <c:order val="12"/>
          <c:tx>
            <c:strRef>
              <c:f>pyt.13!$X$4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pyt.13!$X$5:$X$10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FF2-45E1-AF97-A6F1310AD3C5}"/>
            </c:ext>
          </c:extLst>
        </c:ser>
        <c:ser>
          <c:idx val="13"/>
          <c:order val="13"/>
          <c:tx>
            <c:strRef>
              <c:f>pyt.13!$Y$4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pyt.13!$K$5:$K$10</c:f>
              <c:strCache>
                <c:ptCount val="6"/>
                <c:pt idx="0">
                  <c:v>determinacja, czas poświęcony na szukanie pracy</c:v>
                </c:pt>
                <c:pt idx="1">
                  <c:v>dobre wykształcenie</c:v>
                </c:pt>
                <c:pt idx="2">
                  <c:v>inteligencja, spryt</c:v>
                </c:pt>
                <c:pt idx="3">
                  <c:v>doświadczenie zawodowe</c:v>
                </c:pt>
                <c:pt idx="4">
                  <c:v>przypadek, szczęście</c:v>
                </c:pt>
                <c:pt idx="5">
                  <c:v>powiązania rodzinne, znajomości</c:v>
                </c:pt>
              </c:strCache>
            </c:strRef>
          </c:cat>
          <c:val>
            <c:numRef>
              <c:f>pyt.13!$Y$5:$Y$10</c:f>
              <c:numCache>
                <c:formatCode>0.0%</c:formatCode>
                <c:ptCount val="6"/>
                <c:pt idx="0">
                  <c:v>6.6509780905521329E-2</c:v>
                </c:pt>
                <c:pt idx="1">
                  <c:v>8.6321518821769208E-2</c:v>
                </c:pt>
                <c:pt idx="2">
                  <c:v>0.10065841730019488</c:v>
                </c:pt>
                <c:pt idx="3">
                  <c:v>0.14572391270518142</c:v>
                </c:pt>
                <c:pt idx="4">
                  <c:v>0.1962437314236013</c:v>
                </c:pt>
                <c:pt idx="5">
                  <c:v>0.37994194731173841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4FF2-45E1-AF97-A6F1310AD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096832"/>
        <c:axId val="203098368"/>
      </c:barChart>
      <c:catAx>
        <c:axId val="20309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3098368"/>
        <c:crosses val="autoZero"/>
        <c:auto val="1"/>
        <c:lblAlgn val="ctr"/>
        <c:lblOffset val="100"/>
        <c:noMultiLvlLbl val="0"/>
      </c:catAx>
      <c:valAx>
        <c:axId val="20309836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20309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250091029621457E-3"/>
          <c:y val="3.195352214960058E-2"/>
          <c:w val="0.9722642571049761"/>
          <c:h val="0.79968503937007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'pyt. 17.1.'!$R$5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17.1.'!$R$6:$R$12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06-4A86-91ED-09913116D464}"/>
            </c:ext>
          </c:extLst>
        </c:ser>
        <c:ser>
          <c:idx val="1"/>
          <c:order val="1"/>
          <c:tx>
            <c:strRef>
              <c:f>'pyt. 17.1.'!$S$5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17.1.'!$S$6:$S$12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06-4A86-91ED-09913116D464}"/>
            </c:ext>
          </c:extLst>
        </c:ser>
        <c:ser>
          <c:idx val="2"/>
          <c:order val="2"/>
          <c:tx>
            <c:strRef>
              <c:f>'pyt. 17.1.'!$T$5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17.1.'!$T$6:$T$12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06-4A86-91ED-09913116D464}"/>
            </c:ext>
          </c:extLst>
        </c:ser>
        <c:ser>
          <c:idx val="3"/>
          <c:order val="3"/>
          <c:tx>
            <c:strRef>
              <c:f>'pyt. 17.1.'!$U$5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17.1.'!$U$6:$U$12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406-4A86-91ED-09913116D464}"/>
            </c:ext>
          </c:extLst>
        </c:ser>
        <c:ser>
          <c:idx val="4"/>
          <c:order val="4"/>
          <c:tx>
            <c:strRef>
              <c:f>'pyt. 17.1.'!$V$5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17.1.'!$V$6:$V$12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06-4A86-91ED-09913116D464}"/>
            </c:ext>
          </c:extLst>
        </c:ser>
        <c:ser>
          <c:idx val="5"/>
          <c:order val="5"/>
          <c:tx>
            <c:strRef>
              <c:f>'pyt. 17.1.'!$W$5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17.1.'!$W$6:$W$12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406-4A86-91ED-09913116D464}"/>
            </c:ext>
          </c:extLst>
        </c:ser>
        <c:ser>
          <c:idx val="6"/>
          <c:order val="6"/>
          <c:tx>
            <c:strRef>
              <c:f>'pyt. 17.1.'!$X$5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17.1.'!$X$6:$X$12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406-4A86-91ED-09913116D464}"/>
            </c:ext>
          </c:extLst>
        </c:ser>
        <c:ser>
          <c:idx val="7"/>
          <c:order val="7"/>
          <c:tx>
            <c:strRef>
              <c:f>'pyt. 17.1.'!$Y$5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17.1.'!$Y$6:$Y$12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406-4A86-91ED-09913116D464}"/>
            </c:ext>
          </c:extLst>
        </c:ser>
        <c:ser>
          <c:idx val="8"/>
          <c:order val="8"/>
          <c:tx>
            <c:strRef>
              <c:f>'pyt. 17.1.'!$Z$5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17.1.'!$Z$6:$Z$12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406-4A86-91ED-09913116D464}"/>
            </c:ext>
          </c:extLst>
        </c:ser>
        <c:ser>
          <c:idx val="9"/>
          <c:order val="9"/>
          <c:tx>
            <c:strRef>
              <c:f>'pyt. 17.1.'!$AA$5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17.1.'!$AA$6:$AA$12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406-4A86-91ED-09913116D464}"/>
            </c:ext>
          </c:extLst>
        </c:ser>
        <c:ser>
          <c:idx val="10"/>
          <c:order val="10"/>
          <c:tx>
            <c:strRef>
              <c:f>'pyt. 17.1.'!$AB$5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17.1.'!$AB$6:$AB$12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406-4A86-91ED-09913116D464}"/>
            </c:ext>
          </c:extLst>
        </c:ser>
        <c:ser>
          <c:idx val="11"/>
          <c:order val="11"/>
          <c:tx>
            <c:strRef>
              <c:f>'pyt. 17.1.'!$AC$5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17.1.'!$AC$6:$AC$12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406-4A86-91ED-09913116D464}"/>
            </c:ext>
          </c:extLst>
        </c:ser>
        <c:ser>
          <c:idx val="12"/>
          <c:order val="12"/>
          <c:tx>
            <c:strRef>
              <c:f>'pyt. 17.1.'!$AD$5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17.1.'!$AD$6:$AD$12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406-4A86-91ED-09913116D464}"/>
            </c:ext>
          </c:extLst>
        </c:ser>
        <c:ser>
          <c:idx val="13"/>
          <c:order val="13"/>
          <c:tx>
            <c:strRef>
              <c:f>'pyt. 17.1.'!$AE$5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2406-4A86-91ED-09913116D46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406-4A86-91ED-09913116D464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655-4326-82F2-547870B4601E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655-4326-82F2-547870B460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'pyt. 17.1.'!$Q$6:$Q$12</c:f>
              <c:strCache>
                <c:ptCount val="7"/>
                <c:pt idx="0">
                  <c:v>Praca dorywcza w okresie wolnym od nauki</c:v>
                </c:pt>
                <c:pt idx="1">
                  <c:v>Praca dorywcza w trakcie roku szk.</c:v>
                </c:pt>
                <c:pt idx="2">
                  <c:v>Praca stała w pełnym wym. godzin</c:v>
                </c:pt>
                <c:pt idx="3">
                  <c:v>Staż</c:v>
                </c:pt>
                <c:pt idx="4">
                  <c:v>Działalność na własny rachunek</c:v>
                </c:pt>
                <c:pt idx="5">
                  <c:v>Praca stała w niepełnym wym. godzin</c:v>
                </c:pt>
                <c:pt idx="6">
                  <c:v>Wolontariat</c:v>
                </c:pt>
              </c:strCache>
            </c:strRef>
          </c:cat>
          <c:val>
            <c:numRef>
              <c:f>'pyt. 17.1.'!$AE$6:$AE$12</c:f>
              <c:numCache>
                <c:formatCode>0.0%</c:formatCode>
                <c:ptCount val="7"/>
                <c:pt idx="0">
                  <c:v>0.52884386326250865</c:v>
                </c:pt>
                <c:pt idx="1">
                  <c:v>0.26427075690137458</c:v>
                </c:pt>
                <c:pt idx="2">
                  <c:v>0.11583189053836589</c:v>
                </c:pt>
                <c:pt idx="3">
                  <c:v>0.10326257597056217</c:v>
                </c:pt>
                <c:pt idx="4">
                  <c:v>8.3325645395579268E-2</c:v>
                </c:pt>
                <c:pt idx="5">
                  <c:v>7.5859654796956444E-2</c:v>
                </c:pt>
                <c:pt idx="6">
                  <c:v>7.2448591095300122E-2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2406-4A86-91ED-09913116D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223808"/>
        <c:axId val="203225344"/>
      </c:barChart>
      <c:catAx>
        <c:axId val="20322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3225344"/>
        <c:crosses val="autoZero"/>
        <c:auto val="1"/>
        <c:lblAlgn val="ctr"/>
        <c:lblOffset val="100"/>
        <c:noMultiLvlLbl val="0"/>
      </c:catAx>
      <c:valAx>
        <c:axId val="203225344"/>
        <c:scaling>
          <c:orientation val="minMax"/>
          <c:max val="0.70000000000000007"/>
          <c:min val="0"/>
        </c:scaling>
        <c:delete val="1"/>
        <c:axPos val="l"/>
        <c:numFmt formatCode="0.0%" sourceLinked="1"/>
        <c:majorTickMark val="none"/>
        <c:minorTickMark val="none"/>
        <c:tickLblPos val="nextTo"/>
        <c:crossAx val="2032238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5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F42-4B92-B35F-FB6F850043A3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F42-4B92-B35F-FB6F850043A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F42-4B92-B35F-FB6F850043A3}"/>
              </c:ext>
            </c:extLst>
          </c:dPt>
          <c:dPt>
            <c:idx val="3"/>
            <c:bubble3D val="0"/>
            <c:explosion val="14"/>
            <c:spPr>
              <a:solidFill>
                <a:srgbClr val="DD462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F42-4B92-B35F-FB6F850043A3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F42-4B92-B35F-FB6F850043A3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F42-4B92-B35F-FB6F850043A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006B262-047C-4059-83C2-80D6BFA6C46A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447A8D68-AC0D-4036-A3B3-E9C2C22CC414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1513DE4-43D1-4EBA-A41A-4BF7E3A9D60C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07BE6AE7-CD5A-4D2F-9A9B-A8DA624AA1C9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B1F06F6-3915-48D8-A69E-1126DA26B3F3}" type="CATEGORYNAME">
                      <a:rPr lang="pl-PL" smtClean="0"/>
                      <a:pPr/>
                      <a:t>[NAZWA KATEGORII]</a:t>
                    </a:fld>
                    <a:r>
                      <a:rPr lang="pl-PL" baseline="0" smtClean="0"/>
                      <a:t>: </a:t>
                    </a:r>
                    <a:fld id="{8EC14CA4-2AFD-4315-926A-5FF37A409926}" type="VALUE">
                      <a:rPr lang="pl-PL" baseline="0"/>
                      <a:pPr/>
                      <a:t>[WARTOŚĆ]</a:t>
                    </a:fld>
                    <a:endParaRPr lang="pl-PL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1A98863-D830-4524-9B97-32ED2D461C5E}" type="CATEGORYNAME">
                      <a:rPr lang="en-US" smtClean="0"/>
                      <a:pPr/>
                      <a:t>[NAZWA KATEGORII]</a:t>
                    </a:fld>
                    <a:r>
                      <a:rPr lang="en-US" baseline="0" smtClean="0"/>
                      <a:t>: </a:t>
                    </a:r>
                    <a:fld id="{22C7E267-736D-48E7-B0E0-A0E4D84837B8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B845D2D-F37F-43C4-9FB6-B7506DD24428}" type="CATEGORYNAME">
                      <a:rPr lang="pl-PL" smtClean="0"/>
                      <a:pPr/>
                      <a:t>[NAZWA KATEGORII]</a:t>
                    </a:fld>
                    <a:r>
                      <a:rPr lang="pl-PL" baseline="0" smtClean="0"/>
                      <a:t>: </a:t>
                    </a:r>
                    <a:fld id="{60E3E44D-FB3C-4781-A566-6B247B7C2270}" type="VALUE">
                      <a:rPr lang="pl-PL" baseline="0"/>
                      <a:pPr/>
                      <a:t>[WARTOŚĆ]</a:t>
                    </a:fld>
                    <a:endParaRPr lang="pl-PL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aseline="0" smtClean="0"/>
                      <a:t>nie wiem: </a:t>
                    </a:r>
                    <a:fld id="{5B718DB6-3467-445D-ACA1-8EDF6E292BC2}" type="VALUE">
                      <a:rPr lang="en-US" baseline="0"/>
                      <a:pPr/>
                      <a:t>[WARTOŚĆ]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pyt.11!$C$3:$H$3</c:f>
              <c:strCache>
                <c:ptCount val="6"/>
                <c:pt idx="0">
                  <c:v>w swoim mieście</c:v>
                </c:pt>
                <c:pt idx="1">
                  <c:v>w regionie (województwie)</c:v>
                </c:pt>
                <c:pt idx="2">
                  <c:v>w innym regionie/mieście w Polsce</c:v>
                </c:pt>
                <c:pt idx="3">
                  <c:v>za granicą</c:v>
                </c:pt>
                <c:pt idx="4">
                  <c:v>jest mi to obojętne</c:v>
                </c:pt>
                <c:pt idx="5">
                  <c:v>nie wiem </c:v>
                </c:pt>
              </c:strCache>
            </c:strRef>
          </c:cat>
          <c:val>
            <c:numRef>
              <c:f>pyt.11!$C$17:$H$17</c:f>
              <c:numCache>
                <c:formatCode>0%</c:formatCode>
                <c:ptCount val="6"/>
                <c:pt idx="0">
                  <c:v>7.1516554361117327E-2</c:v>
                </c:pt>
                <c:pt idx="1">
                  <c:v>0.23194978777418745</c:v>
                </c:pt>
                <c:pt idx="2">
                  <c:v>0.17518002460794557</c:v>
                </c:pt>
                <c:pt idx="3">
                  <c:v>0.23126061469057721</c:v>
                </c:pt>
                <c:pt idx="4">
                  <c:v>0.15698468369173726</c:v>
                </c:pt>
                <c:pt idx="5">
                  <c:v>0.10883501237222165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F42-4B92-B35F-FB6F85004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pyt.15!$P$4</c:f>
              <c:strCache>
                <c:ptCount val="1"/>
                <c:pt idx="0">
                  <c:v>dolnośląskie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pyt.15!$P$5:$P$15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44-465F-9B96-23627591F56F}"/>
            </c:ext>
          </c:extLst>
        </c:ser>
        <c:ser>
          <c:idx val="1"/>
          <c:order val="1"/>
          <c:tx>
            <c:strRef>
              <c:f>pyt.15!$Q$4</c:f>
              <c:strCache>
                <c:ptCount val="1"/>
                <c:pt idx="0">
                  <c:v>kujawsko-pomorskie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pyt.15!$Q$5:$Q$15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44-465F-9B96-23627591F56F}"/>
            </c:ext>
          </c:extLst>
        </c:ser>
        <c:ser>
          <c:idx val="2"/>
          <c:order val="2"/>
          <c:tx>
            <c:strRef>
              <c:f>pyt.15!$R$4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pyt.15!$R$5:$R$15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44-465F-9B96-23627591F56F}"/>
            </c:ext>
          </c:extLst>
        </c:ser>
        <c:ser>
          <c:idx val="3"/>
          <c:order val="3"/>
          <c:tx>
            <c:strRef>
              <c:f>pyt.15!$S$4</c:f>
              <c:strCache>
                <c:ptCount val="1"/>
                <c:pt idx="0">
                  <c:v>łódzkie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pyt.15!$S$5:$S$15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244-465F-9B96-23627591F56F}"/>
            </c:ext>
          </c:extLst>
        </c:ser>
        <c:ser>
          <c:idx val="4"/>
          <c:order val="4"/>
          <c:tx>
            <c:strRef>
              <c:f>pyt.15!$T$4</c:f>
              <c:strCache>
                <c:ptCount val="1"/>
                <c:pt idx="0">
                  <c:v>mazowieckie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pyt.15!$T$5:$T$15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244-465F-9B96-23627591F56F}"/>
            </c:ext>
          </c:extLst>
        </c:ser>
        <c:ser>
          <c:idx val="5"/>
          <c:order val="5"/>
          <c:tx>
            <c:strRef>
              <c:f>pyt.15!$U$4</c:f>
              <c:strCache>
                <c:ptCount val="1"/>
                <c:pt idx="0">
                  <c:v>opolskie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pyt.15!$U$5:$U$15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244-465F-9B96-23627591F56F}"/>
            </c:ext>
          </c:extLst>
        </c:ser>
        <c:ser>
          <c:idx val="6"/>
          <c:order val="6"/>
          <c:tx>
            <c:strRef>
              <c:f>pyt.15!$V$4</c:f>
              <c:strCache>
                <c:ptCount val="1"/>
                <c:pt idx="0">
                  <c:v>podkarpackie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pyt.15!$V$5:$V$15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244-465F-9B96-23627591F56F}"/>
            </c:ext>
          </c:extLst>
        </c:ser>
        <c:ser>
          <c:idx val="7"/>
          <c:order val="7"/>
          <c:tx>
            <c:strRef>
              <c:f>pyt.15!$W$4</c:f>
              <c:strCache>
                <c:ptCount val="1"/>
                <c:pt idx="0">
                  <c:v>podlaskie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pyt.15!$W$5:$W$15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244-465F-9B96-23627591F56F}"/>
            </c:ext>
          </c:extLst>
        </c:ser>
        <c:ser>
          <c:idx val="8"/>
          <c:order val="8"/>
          <c:tx>
            <c:strRef>
              <c:f>pyt.15!$X$4</c:f>
              <c:strCache>
                <c:ptCount val="1"/>
                <c:pt idx="0">
                  <c:v>śląskie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pyt.15!$X$5:$X$15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244-465F-9B96-23627591F56F}"/>
            </c:ext>
          </c:extLst>
        </c:ser>
        <c:ser>
          <c:idx val="9"/>
          <c:order val="9"/>
          <c:tx>
            <c:strRef>
              <c:f>pyt.15!$Y$4</c:f>
              <c:strCache>
                <c:ptCount val="1"/>
                <c:pt idx="0">
                  <c:v>świętokrzyskie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pyt.15!$Y$5:$Y$15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244-465F-9B96-23627591F56F}"/>
            </c:ext>
          </c:extLst>
        </c:ser>
        <c:ser>
          <c:idx val="10"/>
          <c:order val="10"/>
          <c:tx>
            <c:strRef>
              <c:f>pyt.15!$Z$4</c:f>
              <c:strCache>
                <c:ptCount val="1"/>
                <c:pt idx="0">
                  <c:v>warmińsko-mazurskie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pyt.15!$Z$5:$Z$15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244-465F-9B96-23627591F56F}"/>
            </c:ext>
          </c:extLst>
        </c:ser>
        <c:ser>
          <c:idx val="11"/>
          <c:order val="11"/>
          <c:tx>
            <c:strRef>
              <c:f>pyt.15!$AA$4</c:f>
              <c:strCache>
                <c:ptCount val="1"/>
                <c:pt idx="0">
                  <c:v>wielkopolskie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pyt.15!$AA$5:$AA$15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244-465F-9B96-23627591F56F}"/>
            </c:ext>
          </c:extLst>
        </c:ser>
        <c:ser>
          <c:idx val="12"/>
          <c:order val="12"/>
          <c:tx>
            <c:strRef>
              <c:f>pyt.15!$AB$4</c:f>
              <c:strCache>
                <c:ptCount val="1"/>
                <c:pt idx="0">
                  <c:v>zachodniopomorskie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pyt.15!$AB$5:$AB$15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244-465F-9B96-23627591F56F}"/>
            </c:ext>
          </c:extLst>
        </c:ser>
        <c:ser>
          <c:idx val="13"/>
          <c:order val="13"/>
          <c:tx>
            <c:strRef>
              <c:f>pyt.15!$AC$4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244-465F-9B96-23627591F56F}"/>
              </c:ext>
            </c:extLst>
          </c:dPt>
          <c:dPt>
            <c:idx val="1"/>
            <c:invertIfNegative val="0"/>
            <c:bubble3D val="0"/>
            <c:spPr>
              <a:solidFill>
                <a:srgbClr val="D2472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4244-465F-9B96-23627591F56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4244-465F-9B96-23627591F56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4244-465F-9B96-23627591F56F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4244-465F-9B96-23627591F56F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4244-465F-9B96-23627591F56F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4244-465F-9B96-23627591F56F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4244-465F-9B96-23627591F56F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4244-465F-9B96-23627591F56F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244-465F-9B96-23627591F56F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4244-465F-9B96-23627591F56F}"/>
              </c:ext>
            </c:extLst>
          </c:dPt>
          <c:cat>
            <c:strRef>
              <c:f>pyt.15!$O$5:$O$15</c:f>
              <c:strCache>
                <c:ptCount val="11"/>
                <c:pt idx="0">
                  <c:v>Praca w rolnictwie </c:v>
                </c:pt>
                <c:pt idx="1">
                  <c:v>Prowadzenie gospodarstwa domowego </c:v>
                </c:pt>
                <c:pt idx="2">
                  <c:v>Praca w sektorze pozarządowym (NGO)</c:v>
                </c:pt>
                <c:pt idx="3">
                  <c:v>Praca w administracji, instytucjach publicznych </c:v>
                </c:pt>
                <c:pt idx="4">
                  <c:v>Praca bez etatu (wolny zawód, freelancer, pr. zdalna)</c:v>
                </c:pt>
                <c:pt idx="5">
                  <c:v>Praca w firmie lokalnej</c:v>
                </c:pt>
                <c:pt idx="6">
                  <c:v>Praca w dużej firmie (powyżej 250 pracowników)</c:v>
                </c:pt>
                <c:pt idx="7">
                  <c:v>Praca w małej lub średniej firmie</c:v>
                </c:pt>
                <c:pt idx="8">
                  <c:v>Praca w firmie rodzinnej </c:v>
                </c:pt>
                <c:pt idx="9">
                  <c:v>Własna działalność gospodarcza</c:v>
                </c:pt>
                <c:pt idx="10">
                  <c:v>Praca w międzynarodowej firmie</c:v>
                </c:pt>
              </c:strCache>
            </c:strRef>
          </c:cat>
          <c:val>
            <c:numRef>
              <c:f>pyt.15!$AC$5:$AC$15</c:f>
              <c:numCache>
                <c:formatCode>0.0</c:formatCode>
                <c:ptCount val="11"/>
                <c:pt idx="0">
                  <c:v>2.0044549553267239</c:v>
                </c:pt>
                <c:pt idx="1">
                  <c:v>2.0775072687596716</c:v>
                </c:pt>
                <c:pt idx="2">
                  <c:v>2.6596907303558259</c:v>
                </c:pt>
                <c:pt idx="3">
                  <c:v>2.7075769700614902</c:v>
                </c:pt>
                <c:pt idx="4">
                  <c:v>2.8612750570130503</c:v>
                </c:pt>
                <c:pt idx="5">
                  <c:v>3.1817083702258362</c:v>
                </c:pt>
                <c:pt idx="6">
                  <c:v>3.3156797214961169</c:v>
                </c:pt>
                <c:pt idx="7">
                  <c:v>3.4263142352242961</c:v>
                </c:pt>
                <c:pt idx="8">
                  <c:v>3.5103376621752096</c:v>
                </c:pt>
                <c:pt idx="9">
                  <c:v>3.7363173874248625</c:v>
                </c:pt>
                <c:pt idx="10">
                  <c:v>3.8981812100040054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4244-465F-9B96-23627591F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504256"/>
        <c:axId val="203514240"/>
      </c:barChart>
      <c:catAx>
        <c:axId val="20350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3514240"/>
        <c:crosses val="autoZero"/>
        <c:auto val="1"/>
        <c:lblAlgn val="ctr"/>
        <c:lblOffset val="100"/>
        <c:noMultiLvlLbl val="0"/>
      </c:catAx>
      <c:valAx>
        <c:axId val="203514240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20350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0.10792</cdr:x>
      <cdr:y>0.10932</cdr:y>
    </cdr:from>
    <cdr:to>
      <cdr:x>0.20198</cdr:x>
      <cdr:y>0.31833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="" xmlns:a16="http://schemas.microsoft.com/office/drawing/2014/main" id="{15D839A8-2BBD-43BE-B707-6982C18443E4}"/>
            </a:ext>
          </a:extLst>
        </cdr:cNvPr>
        <cdr:cNvSpPr txBox="1"/>
      </cdr:nvSpPr>
      <cdr:spPr>
        <a:xfrm xmlns:a="http://schemas.openxmlformats.org/drawingml/2006/main">
          <a:off x="1049048" y="4783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0.02974</cdr:x>
      <cdr:y>0</cdr:y>
    </cdr:from>
    <cdr:to>
      <cdr:x>0.40804</cdr:x>
      <cdr:y>0.21808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="" xmlns:a16="http://schemas.microsoft.com/office/drawing/2014/main" id="{28DFF08F-4673-4963-B96B-CFA0A688C1AC}"/>
            </a:ext>
          </a:extLst>
        </cdr:cNvPr>
        <cdr:cNvSpPr txBox="1"/>
      </cdr:nvSpPr>
      <cdr:spPr>
        <a:xfrm xmlns:a="http://schemas.openxmlformats.org/drawingml/2006/main">
          <a:off x="289096" y="0"/>
          <a:ext cx="3677407" cy="9541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pl-PL" sz="1400" b="1" dirty="0">
              <a:solidFill>
                <a:srgbClr val="00B050"/>
              </a:solidFill>
            </a:rPr>
            <a:t>Młodzi planując edukację i rozwój zawodowy korzystają przede wszystkim z porad rodziny oraz koleżanek / kolegów / przyjaciół</a:t>
          </a:r>
          <a:endParaRPr lang="pl-PL" sz="12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0.47507</cdr:x>
      <cdr:y>0.16712</cdr:y>
    </cdr:from>
    <cdr:to>
      <cdr:x>0.86084</cdr:x>
      <cdr:y>0.38904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="" xmlns:a16="http://schemas.microsoft.com/office/drawing/2014/main" id="{7D1D555E-11DD-4AC8-A097-2C69FD820D22}"/>
            </a:ext>
          </a:extLst>
        </cdr:cNvPr>
        <cdr:cNvSpPr txBox="1"/>
      </cdr:nvSpPr>
      <cdr:spPr>
        <a:xfrm xmlns:a="http://schemas.openxmlformats.org/drawingml/2006/main">
          <a:off x="4618011" y="731159"/>
          <a:ext cx="3750050" cy="970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b="1" dirty="0">
              <a:solidFill>
                <a:schemeClr val="accent2">
                  <a:lumMod val="75000"/>
                </a:schemeClr>
              </a:solidFill>
            </a:rPr>
            <a:t>Nauczyciele i doradcy zawodowi odgrywają w tym zakresie niewielką rolę</a:t>
          </a:r>
          <a:endParaRPr lang="pl-PL" sz="1800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0.55276</cdr:x>
      <cdr:y>0.48158</cdr:y>
    </cdr:from>
    <cdr:to>
      <cdr:x>0.87569</cdr:x>
      <cdr:y>0.68911</cdr:y>
    </cdr:to>
    <cdr:sp macro="" textlink="">
      <cdr:nvSpPr>
        <cdr:cNvPr id="5" name="pole tekstowe 4">
          <a:extLst xmlns:a="http://schemas.openxmlformats.org/drawingml/2006/main">
            <a:ext uri="{FF2B5EF4-FFF2-40B4-BE49-F238E27FC236}">
              <a16:creationId xmlns="" xmlns:a16="http://schemas.microsoft.com/office/drawing/2014/main" id="{A1C8D63F-7120-44F7-855D-EF2180766007}"/>
            </a:ext>
          </a:extLst>
        </cdr:cNvPr>
        <cdr:cNvSpPr txBox="1"/>
      </cdr:nvSpPr>
      <cdr:spPr>
        <a:xfrm xmlns:a="http://schemas.openxmlformats.org/drawingml/2006/main">
          <a:off x="5373272" y="2106938"/>
          <a:ext cx="3139113" cy="907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pl-PL" sz="1400" b="1" dirty="0">
              <a:solidFill>
                <a:schemeClr val="accent1">
                  <a:lumMod val="75000"/>
                </a:schemeClr>
              </a:solidFill>
            </a:rPr>
            <a:t>Młodzież zauważa też niską aktywność w tym zakresie potencjalnych pracodawców</a:t>
          </a:r>
          <a:r>
            <a:rPr lang="pl-PL" dirty="0">
              <a:solidFill>
                <a:schemeClr val="accent1">
                  <a:lumMod val="75000"/>
                </a:schemeClr>
              </a:solidFill>
            </a:rPr>
            <a:t>.</a:t>
          </a:r>
        </a:p>
        <a:p xmlns:a="http://schemas.openxmlformats.org/drawingml/2006/main">
          <a:endParaRPr lang="pl-PL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0.41002</cdr:x>
      <cdr:y>0.43998</cdr:y>
    </cdr:from>
    <cdr:to>
      <cdr:x>0.63047</cdr:x>
      <cdr:y>0.63005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="" xmlns:a16="http://schemas.microsoft.com/office/drawing/2014/main" id="{FC193833-96D7-46E1-A49F-933E3C3CE1B5}"/>
            </a:ext>
          </a:extLst>
        </cdr:cNvPr>
        <cdr:cNvSpPr txBox="1"/>
      </cdr:nvSpPr>
      <cdr:spPr>
        <a:xfrm xmlns:a="http://schemas.openxmlformats.org/drawingml/2006/main">
          <a:off x="4130423" y="1923568"/>
          <a:ext cx="2220686" cy="83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l" rtl="0"/>
          <a:r>
            <a:rPr lang="pl-PL" sz="1600" b="1" kern="1200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Staż w ramach nauki zawodu odbywało 10% uczniów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CABC-D0BB-4B76-AF0F-92C8B4ADCAD8}" type="datetimeFigureOut">
              <a:rPr lang="pl-PL" smtClean="0"/>
              <a:t>2020-05-12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614A5-FE89-4E3C-979B-4EB99F48126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760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pl-PL" smtClean="0"/>
              <a:t>2020-05-12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9216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4003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2754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4285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8584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569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1381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1116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0342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0117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297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94463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4941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81454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643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5574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7698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9035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7615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100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569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797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270BA756-9BE8-4999-A869-452CCF2F4C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8625" y="5754033"/>
            <a:ext cx="1821408" cy="94713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AD12A052-75C5-4C36-A570-00F643B667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9837" y="284058"/>
            <a:ext cx="2101055" cy="658539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5ED964FF-C5A8-4A13-83F6-F607778AFF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193" y="251481"/>
            <a:ext cx="986300" cy="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6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6369FC05-B2EE-4F25-97CB-76AF9AD516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7534" y="817591"/>
            <a:ext cx="3756932" cy="1953605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87651C02-E8E8-4EE1-AA58-C81D7AD319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4666" y="332061"/>
            <a:ext cx="2483083" cy="77827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61A9B0A5-B250-48EB-92C3-DBD3349F0BB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156" y="218526"/>
            <a:ext cx="1165635" cy="816779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B7E52E1A-4C09-4D91-88C8-17CE4EEA75C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1620" y="5966770"/>
            <a:ext cx="6828757" cy="73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63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AD12A052-75C5-4C36-A570-00F643B66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9837" y="284058"/>
            <a:ext cx="2101055" cy="658539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5ED964FF-C5A8-4A13-83F6-F607778AFF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193" y="251481"/>
            <a:ext cx="986300" cy="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3B74C775-57E1-458B-9D2D-2697BF431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156" y="229412"/>
            <a:ext cx="1075845" cy="753863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="" xmlns:a16="http://schemas.microsoft.com/office/drawing/2014/main" id="{83042D23-E7C7-4A84-ACBD-22F7236EF8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59020" y="359357"/>
            <a:ext cx="2291809" cy="718328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="" xmlns:a16="http://schemas.microsoft.com/office/drawing/2014/main" id="{586F7B8C-345C-4E0D-B5B5-01EFD8B3EA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88786" y="852648"/>
            <a:ext cx="3414426" cy="1809646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="" xmlns:a16="http://schemas.microsoft.com/office/drawing/2014/main" id="{FE911AFE-B753-42D7-BF78-64A44624F97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1620" y="5966770"/>
            <a:ext cx="6828757" cy="73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4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/>
              <a:t>2020-05-12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  <a:endParaRPr lang="pl-PL" dirty="0"/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000206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697418" y="502174"/>
            <a:ext cx="917553" cy="917725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0ED04004-DFA5-469B-93B4-C681D3D091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90721" y="266002"/>
            <a:ext cx="1999233" cy="62662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0376A2EF-B76C-41B2-804C-81E1BA6DC6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69462" y="5823716"/>
            <a:ext cx="1735453" cy="90243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="" xmlns:a16="http://schemas.microsoft.com/office/drawing/2014/main" id="{0B6E001C-8A9D-48B1-86E5-A09F8063D9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8342" y="202205"/>
            <a:ext cx="920529" cy="64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4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000206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697418" y="502174"/>
            <a:ext cx="917553" cy="917725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0ED04004-DFA5-469B-93B4-C681D3D091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90721" y="266002"/>
            <a:ext cx="1999233" cy="62662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754AA32D-7E9F-4413-BCB5-D0A45983E6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8342" y="202205"/>
            <a:ext cx="920529" cy="64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9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2020-05-12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667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2020-05-12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66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7922065" y="0"/>
            <a:ext cx="4277286" cy="4278086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8" name="Łza 7"/>
          <p:cNvSpPr/>
          <p:nvPr userDrawn="1"/>
        </p:nvSpPr>
        <p:spPr>
          <a:xfrm rot="16200000">
            <a:off x="7043151" y="1834935"/>
            <a:ext cx="2442922" cy="244337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18FB315D-9C24-44FA-9D67-FD833ECC24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5990" y="5966770"/>
            <a:ext cx="6828757" cy="73519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A23E5203-C6AC-43F6-9EAE-DF809265F9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6037" y="284058"/>
            <a:ext cx="2101055" cy="658539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5CFE0496-86D0-40B8-BBAA-8FCFD02849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193" y="251481"/>
            <a:ext cx="986300" cy="691116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CFF5D73B-D6F4-40CA-8D56-D8EA56B38EF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1053" y="5898370"/>
            <a:ext cx="1676908" cy="87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0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/>
              <a:t>2020-05-12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Związek Miast Polskich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73" r:id="rId3"/>
    <p:sldLayoutId id="2147483662" r:id="rId4"/>
    <p:sldLayoutId id="2147483678" r:id="rId5"/>
    <p:sldLayoutId id="2147483685" r:id="rId6"/>
    <p:sldLayoutId id="2147483674" r:id="rId7"/>
    <p:sldLayoutId id="2147483675" r:id="rId8"/>
    <p:sldLayoutId id="2147483676" r:id="rId9"/>
    <p:sldLayoutId id="2147483680" r:id="rId1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>
            <a:extLst>
              <a:ext uri="{FF2B5EF4-FFF2-40B4-BE49-F238E27FC236}">
                <a16:creationId xmlns="" xmlns:a16="http://schemas.microsoft.com/office/drawing/2014/main" id="{9329EFD1-F38B-484D-9618-0A7A40278FC2}"/>
              </a:ext>
            </a:extLst>
          </p:cNvPr>
          <p:cNvSpPr txBox="1">
            <a:spLocks/>
          </p:cNvSpPr>
          <p:nvPr/>
        </p:nvSpPr>
        <p:spPr>
          <a:xfrm>
            <a:off x="687303" y="3078492"/>
            <a:ext cx="10817392" cy="2214440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/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ENDOGENNE POTENCJAŁY ROZWOJU LOKALNEGO</a:t>
            </a:r>
            <a:endParaRPr lang="pl-PL" sz="3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l-PL" sz="3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4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374045DE-EE62-42AC-8983-07264F553908}"/>
              </a:ext>
            </a:extLst>
          </p:cNvPr>
          <p:cNvSpPr txBox="1"/>
          <p:nvPr/>
        </p:nvSpPr>
        <p:spPr>
          <a:xfrm>
            <a:off x="1333164" y="201433"/>
            <a:ext cx="8564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10. Z </a:t>
            </a:r>
            <a:r>
              <a:rPr lang="pl-PL" sz="3200" dirty="0">
                <a:solidFill>
                  <a:srgbClr val="0070C0"/>
                </a:solidFill>
              </a:rPr>
              <a:t>czyjej/czyich rad(y) najczęściej korzystasz planując dalszą edukację i rozwój zawodowy? 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="" xmlns:a16="http://schemas.microsoft.com/office/drawing/2014/main" id="{FA6ADC94-260D-4B91-92C0-DD19181A8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910778"/>
              </p:ext>
            </p:extLst>
          </p:nvPr>
        </p:nvGraphicFramePr>
        <p:xfrm>
          <a:off x="997383" y="1533094"/>
          <a:ext cx="9720775" cy="4375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676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590156" y="1782204"/>
            <a:ext cx="10960614" cy="3686943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Ankietowana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 w większości nie zamierza poprzestać </a:t>
            </a:r>
            <a: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dotychczasowym etapie edukacji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Dalszą nauką zainteresowanych jest w sumie ponad 2/3 uczniów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1/4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zamierza kontynuować naukę bez podejmowania pracy, a pozostali – kontynuować naukę i pracować. Większość uczniów techników i liceów, wiąże kontynuację nauki ze studiami licencjackimi lub licencjackimi i magisterskimi.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4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8AD10206-C400-4BC1-8735-0722E852517F}"/>
              </a:ext>
            </a:extLst>
          </p:cNvPr>
          <p:cNvSpPr txBox="1"/>
          <p:nvPr/>
        </p:nvSpPr>
        <p:spPr>
          <a:xfrm>
            <a:off x="1075174" y="327379"/>
            <a:ext cx="93751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100" dirty="0" smtClean="0">
                <a:solidFill>
                  <a:srgbClr val="0070C0"/>
                </a:solidFill>
              </a:rPr>
              <a:t>12. W </a:t>
            </a:r>
            <a:r>
              <a:rPr lang="pl-PL" sz="3100" dirty="0">
                <a:solidFill>
                  <a:srgbClr val="0070C0"/>
                </a:solidFill>
              </a:rPr>
              <a:t>czym potrzebujesz uzupełnić lub pogłębić wiedzę/kompetencje, aby znaleźć wymarzoną pracę? 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="" xmlns:a16="http://schemas.microsoft.com/office/drawing/2014/main" id="{9077D884-CB67-4377-A456-27413C65A4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87151"/>
              </p:ext>
            </p:extLst>
          </p:nvPr>
        </p:nvGraphicFramePr>
        <p:xfrm>
          <a:off x="1153551" y="1621897"/>
          <a:ext cx="9564607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ytuł 1">
            <a:extLst>
              <a:ext uri="{FF2B5EF4-FFF2-40B4-BE49-F238E27FC236}">
                <a16:creationId xmlns="" xmlns:a16="http://schemas.microsoft.com/office/drawing/2014/main" id="{A61B13C4-1200-419C-A145-2025B4373EB0}"/>
              </a:ext>
            </a:extLst>
          </p:cNvPr>
          <p:cNvSpPr txBox="1">
            <a:spLocks/>
          </p:cNvSpPr>
          <p:nvPr/>
        </p:nvSpPr>
        <p:spPr>
          <a:xfrm>
            <a:off x="5079005" y="1510750"/>
            <a:ext cx="6698865" cy="1958006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Dalsza nauka / zdobywanie wiedzy </a:t>
            </a:r>
            <a:r>
              <a:rPr 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kontekście znalezienia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dobrej pracy 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wiąże się głównie z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nauką języków obcych i zdobywaniem większych umiejętności zawodowych.</a:t>
            </a:r>
          </a:p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Uważają, że potrzebna jest również wiedza w zakresie prowadzenia własnej firmy. </a:t>
            </a:r>
          </a:p>
        </p:txBody>
      </p:sp>
      <p:sp>
        <p:nvSpPr>
          <p:cNvPr id="13" name="Owal 12">
            <a:extLst>
              <a:ext uri="{FF2B5EF4-FFF2-40B4-BE49-F238E27FC236}">
                <a16:creationId xmlns="" xmlns:a16="http://schemas.microsoft.com/office/drawing/2014/main" id="{4F14831F-1E7D-44AA-B88C-1376516152A6}"/>
              </a:ext>
            </a:extLst>
          </p:cNvPr>
          <p:cNvSpPr/>
          <p:nvPr/>
        </p:nvSpPr>
        <p:spPr>
          <a:xfrm>
            <a:off x="614695" y="4531806"/>
            <a:ext cx="3151845" cy="99237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166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170678" y="1395505"/>
            <a:ext cx="11434678" cy="3652745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endParaRPr lang="pl-PL" sz="4800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1366254" y="1578863"/>
            <a:ext cx="9633970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300"/>
              </a:spcAft>
            </a:pP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13. Potwierdza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ocena własnej szkoły zarówno pod względem przygotowania do podjęcia pracy w przyszłości jak i pod względem ogólnym: 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młodzież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uważa, że </a:t>
            </a:r>
            <a:r>
              <a:rPr lang="pl-PL" sz="28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mocnymi </a:t>
            </a:r>
            <a:r>
              <a:rPr lang="pl-PL" sz="2800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stronami </a:t>
            </a:r>
            <a:r>
              <a:rPr lang="pl-PL" sz="28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ich szkół są praktyki, staże, warsztaty aktywności pokazujące jak wykorzystać wiedzę w praktykę i współpracę z </a:t>
            </a:r>
            <a:r>
              <a:rPr lang="pl-PL" sz="2800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przedsiębiorstwami</a:t>
            </a: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Dość n</a:t>
            </a:r>
            <a:r>
              <a:rPr lang="pl-PL" sz="2800" dirty="0">
                <a:solidFill>
                  <a:srgbClr val="D2472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isko ocenione zostało doradztwo zawodowe. </a:t>
            </a:r>
            <a:endParaRPr lang="pl-PL" sz="2800" dirty="0">
              <a:solidFill>
                <a:srgbClr val="D2472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4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53750" y="1125280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4FF7AF80-5467-4495-9E97-869135BE33D9}"/>
              </a:ext>
            </a:extLst>
          </p:cNvPr>
          <p:cNvSpPr txBox="1">
            <a:spLocks/>
          </p:cNvSpPr>
          <p:nvPr/>
        </p:nvSpPr>
        <p:spPr>
          <a:xfrm>
            <a:off x="6831138" y="1767561"/>
            <a:ext cx="5211192" cy="4023457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 nie ma zaufania do standardowych procedur poszukiwania i uzyskiwania zatrudnienia i nie wierzy w obiegowe slogany z tym związane.</a:t>
            </a:r>
          </a:p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Uczniowie uważają,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że dobrą pracę można znaleźć </a:t>
            </a:r>
            <a:r>
              <a:rPr lang="pl-PL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głównie dzięki powiązaniom rodzinnym i znajomościom</a:t>
            </a:r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Duże znaczenie ma przypadek. </a:t>
            </a:r>
          </a:p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Znikoma część z nich uważa, że decydująca rolę ma wykształcenie, lub że prowadzi do tego determina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cja i czas poświęcony na szukanie pracy.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FBEA2BAB-BA33-4544-851B-CF783CA40A91}"/>
              </a:ext>
            </a:extLst>
          </p:cNvPr>
          <p:cNvSpPr txBox="1"/>
          <p:nvPr/>
        </p:nvSpPr>
        <p:spPr>
          <a:xfrm>
            <a:off x="2322763" y="285397"/>
            <a:ext cx="6871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14. Co </a:t>
            </a:r>
            <a:r>
              <a:rPr lang="pl-PL" sz="3200" dirty="0">
                <a:solidFill>
                  <a:srgbClr val="0070C0"/>
                </a:solidFill>
              </a:rPr>
              <a:t>decyduje, że w Twoim mieście można znaleźć dobrą pracę?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5" name="Wykres 14">
            <a:extLst>
              <a:ext uri="{FF2B5EF4-FFF2-40B4-BE49-F238E27FC236}">
                <a16:creationId xmlns="" xmlns:a16="http://schemas.microsoft.com/office/drawing/2014/main" id="{2B19E6E2-668F-4511-9997-0F7DBB7266E2}"/>
              </a:ext>
            </a:extLst>
          </p:cNvPr>
          <p:cNvGraphicFramePr>
            <a:graphicFrameLocks/>
          </p:cNvGraphicFramePr>
          <p:nvPr/>
        </p:nvGraphicFramePr>
        <p:xfrm>
          <a:off x="0" y="1566853"/>
          <a:ext cx="6749776" cy="402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Owal 15">
            <a:extLst>
              <a:ext uri="{FF2B5EF4-FFF2-40B4-BE49-F238E27FC236}">
                <a16:creationId xmlns="" xmlns:a16="http://schemas.microsoft.com/office/drawing/2014/main" id="{CD4C4325-5C48-4635-A136-27E2E353DB3E}"/>
              </a:ext>
            </a:extLst>
          </p:cNvPr>
          <p:cNvSpPr/>
          <p:nvPr/>
        </p:nvSpPr>
        <p:spPr>
          <a:xfrm>
            <a:off x="453751" y="1599949"/>
            <a:ext cx="6296026" cy="72668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00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F2DAAF15-6FF8-4EA1-9599-9E34022A33FB}"/>
              </a:ext>
            </a:extLst>
          </p:cNvPr>
          <p:cNvSpPr txBox="1"/>
          <p:nvPr/>
        </p:nvSpPr>
        <p:spPr>
          <a:xfrm>
            <a:off x="2068368" y="219270"/>
            <a:ext cx="7236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15. Jakiego </a:t>
            </a:r>
            <a:r>
              <a:rPr lang="pl-PL" sz="3200" dirty="0">
                <a:solidFill>
                  <a:srgbClr val="0070C0"/>
                </a:solidFill>
              </a:rPr>
              <a:t>typu pracę już podjąłeś?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5" name="Wykres 14">
            <a:extLst>
              <a:ext uri="{FF2B5EF4-FFF2-40B4-BE49-F238E27FC236}">
                <a16:creationId xmlns="" xmlns:a16="http://schemas.microsoft.com/office/drawing/2014/main" id="{AD661F3F-90E4-48C3-B1E1-3B45D0C492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44626"/>
              </p:ext>
            </p:extLst>
          </p:nvPr>
        </p:nvGraphicFramePr>
        <p:xfrm>
          <a:off x="1114816" y="1243012"/>
          <a:ext cx="10073644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7C55EF5F-8AF7-471C-B301-1BAA49A3334F}"/>
              </a:ext>
            </a:extLst>
          </p:cNvPr>
          <p:cNvSpPr txBox="1"/>
          <p:nvPr/>
        </p:nvSpPr>
        <p:spPr>
          <a:xfrm>
            <a:off x="2068368" y="1082204"/>
            <a:ext cx="3396343" cy="12979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pl-PL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Młodzież generalnie posiada już jakieś doświadczenia związane z pracą. Najczęściej była to praca dorywcza w czasie wolnym od nauki.</a:t>
            </a:r>
          </a:p>
        </p:txBody>
      </p:sp>
      <p:sp>
        <p:nvSpPr>
          <p:cNvPr id="9" name="pole tekstowe 1">
            <a:extLst>
              <a:ext uri="{FF2B5EF4-FFF2-40B4-BE49-F238E27FC236}">
                <a16:creationId xmlns="" xmlns:a16="http://schemas.microsoft.com/office/drawing/2014/main" id="{2CAFBE3F-FB31-481C-BCB2-67C7D90A3106}"/>
              </a:ext>
            </a:extLst>
          </p:cNvPr>
          <p:cNvSpPr txBox="1"/>
          <p:nvPr/>
        </p:nvSpPr>
        <p:spPr>
          <a:xfrm>
            <a:off x="9184193" y="3318467"/>
            <a:ext cx="2301073" cy="830997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rgbClr val="7030A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Pracę w wolontariacie podjęło  tylko 7% uczniów</a:t>
            </a:r>
          </a:p>
        </p:txBody>
      </p:sp>
    </p:spTree>
    <p:extLst>
      <p:ext uri="{BB962C8B-B14F-4D97-AF65-F5344CB8AC3E}">
        <p14:creationId xmlns:p14="http://schemas.microsoft.com/office/powerpoint/2010/main" val="265929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1025995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A51C2FA7-FAD7-402F-814C-27BFC32DA954}"/>
              </a:ext>
            </a:extLst>
          </p:cNvPr>
          <p:cNvSpPr txBox="1">
            <a:spLocks/>
          </p:cNvSpPr>
          <p:nvPr/>
        </p:nvSpPr>
        <p:spPr>
          <a:xfrm>
            <a:off x="6231148" y="2464598"/>
            <a:ext cx="5679009" cy="2345942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Podobne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wskazania jak wybór miejsca do zamieszkania w „dorosłym życiu”, mają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decyzje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co do wyboru miejsca pracy.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Niestety </a:t>
            </a:r>
            <a:r>
              <a:rPr lang="pl-PL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najmniejsza grupa ankietowanych uczniów (7%) chciałoby pracować w swoim mieście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a sporo poza granicami kraju.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="" xmlns:a16="http://schemas.microsoft.com/office/drawing/2014/main" id="{721B53C5-B8E4-4BE4-9BE3-82A26FFC17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170094"/>
              </p:ext>
            </p:extLst>
          </p:nvPr>
        </p:nvGraphicFramePr>
        <p:xfrm>
          <a:off x="281843" y="1505242"/>
          <a:ext cx="6653529" cy="4270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BF4A29A9-23FD-4A91-B9A8-0D2F559219D5}"/>
              </a:ext>
            </a:extLst>
          </p:cNvPr>
          <p:cNvSpPr txBox="1"/>
          <p:nvPr/>
        </p:nvSpPr>
        <p:spPr>
          <a:xfrm>
            <a:off x="2523730" y="327379"/>
            <a:ext cx="5812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16. Gdzie </a:t>
            </a:r>
            <a:r>
              <a:rPr lang="pl-PL" sz="3200" dirty="0">
                <a:solidFill>
                  <a:srgbClr val="0070C0"/>
                </a:solidFill>
              </a:rPr>
              <a:t>chciałbyś pracować?</a:t>
            </a: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015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79B619DB-43F4-4002-A0F4-81F8D820FC34}"/>
              </a:ext>
            </a:extLst>
          </p:cNvPr>
          <p:cNvSpPr/>
          <p:nvPr/>
        </p:nvSpPr>
        <p:spPr>
          <a:xfrm>
            <a:off x="6324599" y="2341966"/>
            <a:ext cx="5724525" cy="276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Jeśli chodzi o atrakcyjność miejsc pracy to największe uznanie wśród uczniów znajduje (w skali 1 – 5):</a:t>
            </a:r>
          </a:p>
          <a:p>
            <a:pPr marL="180975" lvl="0" indent="-180975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praca w międzynarodowej firmie (3,9),</a:t>
            </a:r>
          </a:p>
          <a:p>
            <a:pPr marL="180975" lvl="0" indent="-180975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własna działalność gospodarcza (3,7),</a:t>
            </a:r>
          </a:p>
          <a:p>
            <a:pPr marL="180975" lvl="0" indent="-180975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praca w firmie rodzinnej (3,5).</a:t>
            </a:r>
          </a:p>
          <a:p>
            <a:pPr lvl="0">
              <a:lnSpc>
                <a:spcPct val="107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Najmniejsze uznanie ma </a:t>
            </a:r>
            <a:r>
              <a:rPr lang="pl-PL" sz="2000" dirty="0">
                <a:solidFill>
                  <a:srgbClr val="D2472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praca w rolnictwie (2,0) i prowadzenie gospodarstwa domowego (2,1).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="" xmlns:a16="http://schemas.microsoft.com/office/drawing/2014/main" id="{6ED1CDE7-F030-4C10-AC09-C1697B9D2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195380"/>
              </p:ext>
            </p:extLst>
          </p:nvPr>
        </p:nvGraphicFramePr>
        <p:xfrm>
          <a:off x="301451" y="1541158"/>
          <a:ext cx="6591717" cy="4366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pole tekstowe 14">
            <a:extLst>
              <a:ext uri="{FF2B5EF4-FFF2-40B4-BE49-F238E27FC236}">
                <a16:creationId xmlns="" xmlns:a16="http://schemas.microsoft.com/office/drawing/2014/main" id="{8DFC0616-D4D2-47D3-9AB7-A06D517B27D4}"/>
              </a:ext>
            </a:extLst>
          </p:cNvPr>
          <p:cNvSpPr txBox="1"/>
          <p:nvPr/>
        </p:nvSpPr>
        <p:spPr>
          <a:xfrm>
            <a:off x="2503633" y="201433"/>
            <a:ext cx="5812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17. Jak </a:t>
            </a:r>
            <a:r>
              <a:rPr lang="pl-PL" sz="3200" dirty="0">
                <a:solidFill>
                  <a:srgbClr val="0070C0"/>
                </a:solidFill>
              </a:rPr>
              <a:t>oceniasz atrakcyjność poniższych miejsc pracy?</a:t>
            </a: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84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1025995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734901E3-842F-4866-A876-E4A5DAB99C7B}"/>
              </a:ext>
            </a:extLst>
          </p:cNvPr>
          <p:cNvSpPr/>
          <p:nvPr/>
        </p:nvSpPr>
        <p:spPr>
          <a:xfrm>
            <a:off x="6096000" y="1884055"/>
            <a:ext cx="5427657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Prowadzenie w przyszłości własnej działalności gospodarczej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 cieszy się dużym zainteresowaniem młodzieży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tylko 1/4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ankietowanych to rozważa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Natomiast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prawie połowa jest raczej lub zdecydowanie przeciwna takiej formie działalności zawodowej. </a:t>
            </a:r>
            <a:endParaRPr lang="pl-PL" sz="200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0A9865C6-9D05-418C-B378-B1EAA77AE350}"/>
              </a:ext>
            </a:extLst>
          </p:cNvPr>
          <p:cNvSpPr txBox="1"/>
          <p:nvPr/>
        </p:nvSpPr>
        <p:spPr>
          <a:xfrm>
            <a:off x="1698172" y="5016"/>
            <a:ext cx="8169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18. Czy </a:t>
            </a:r>
            <a:r>
              <a:rPr lang="pl-PL" sz="3200" dirty="0">
                <a:solidFill>
                  <a:srgbClr val="0070C0"/>
                </a:solidFill>
              </a:rPr>
              <a:t>rozważasz prowadzenie własnej działalności gospodarczej?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8" name="Wykres 7">
            <a:extLst>
              <a:ext uri="{FF2B5EF4-FFF2-40B4-BE49-F238E27FC236}">
                <a16:creationId xmlns="" xmlns:a16="http://schemas.microsoft.com/office/drawing/2014/main" id="{8BB11E21-9DBC-4B61-AC6E-7C08AAA8A0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117968"/>
              </p:ext>
            </p:extLst>
          </p:nvPr>
        </p:nvGraphicFramePr>
        <p:xfrm>
          <a:off x="-934496" y="854110"/>
          <a:ext cx="8169310" cy="567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06346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6120310" y="2824270"/>
            <a:ext cx="5418037" cy="2537026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Rodzina nie </a:t>
            </a:r>
            <a:r>
              <a:rPr 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oczekuje,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aby młodzież zastąpiła ją w prowadzeniu firmy.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graphicFrame>
        <p:nvGraphicFramePr>
          <p:cNvPr id="14" name="Wykres 13">
            <a:extLst>
              <a:ext uri="{FF2B5EF4-FFF2-40B4-BE49-F238E27FC236}">
                <a16:creationId xmlns="" xmlns:a16="http://schemas.microsoft.com/office/drawing/2014/main" id="{71A64016-2153-47C7-BA00-713F9E1DAA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554953"/>
              </p:ext>
            </p:extLst>
          </p:nvPr>
        </p:nvGraphicFramePr>
        <p:xfrm>
          <a:off x="481515" y="1383396"/>
          <a:ext cx="5385029" cy="39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693DBF62-C991-49FE-997E-EB2A9C8F29D6}"/>
              </a:ext>
            </a:extLst>
          </p:cNvPr>
          <p:cNvSpPr txBox="1"/>
          <p:nvPr/>
        </p:nvSpPr>
        <p:spPr>
          <a:xfrm>
            <a:off x="1798656" y="327379"/>
            <a:ext cx="79582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19. Czy </a:t>
            </a:r>
            <a:r>
              <a:rPr lang="pl-PL" sz="3200" dirty="0">
                <a:solidFill>
                  <a:srgbClr val="0070C0"/>
                </a:solidFill>
              </a:rPr>
              <a:t>Twoja rodzina oczekuje, że podejmiesz pracę w firmie rodzinnej?</a:t>
            </a: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82837" y="3078492"/>
            <a:ext cx="10817392" cy="2214440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/>
            <a:r>
              <a:rPr lang="pl-PL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 . BADANIA </a:t>
            </a:r>
            <a:r>
              <a:rPr lang="pl-PL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PLANÓW EDUKACYJNYCH </a:t>
            </a:r>
            <a:r>
              <a:rPr lang="pl-PL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 </a:t>
            </a:r>
            <a:r>
              <a:rPr lang="pl-PL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ZAWODOWYCH MŁODZIEŻY</a:t>
            </a:r>
          </a:p>
          <a:p>
            <a:pPr algn="ctr"/>
            <a:r>
              <a:rPr lang="pl-PL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Zbigniew Pluta</a:t>
            </a:r>
            <a:endParaRPr lang="pl-PL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l-PL" sz="18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l-PL" sz="18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6175211" y="2698643"/>
            <a:ext cx="5370237" cy="1759058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Młodzież woli wybrać własną drogę zawodową – </a:t>
            </a:r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tylko 17% wskazało na chęć pracy w obecnej firmie rodzinnej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 aż 47%, że nie!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graphicFrame>
        <p:nvGraphicFramePr>
          <p:cNvPr id="15" name="Wykres 14">
            <a:extLst>
              <a:ext uri="{FF2B5EF4-FFF2-40B4-BE49-F238E27FC236}">
                <a16:creationId xmlns="" xmlns:a16="http://schemas.microsoft.com/office/drawing/2014/main" id="{F30EF83E-CF07-41C3-BD39-22E3586BDB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895578"/>
              </p:ext>
            </p:extLst>
          </p:nvPr>
        </p:nvGraphicFramePr>
        <p:xfrm>
          <a:off x="685026" y="1404597"/>
          <a:ext cx="5131703" cy="4079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C78FF231-E4F5-4DE2-A3A1-17B695205934}"/>
              </a:ext>
            </a:extLst>
          </p:cNvPr>
          <p:cNvSpPr txBox="1"/>
          <p:nvPr/>
        </p:nvSpPr>
        <p:spPr>
          <a:xfrm>
            <a:off x="2523730" y="327379"/>
            <a:ext cx="6951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20. Czy </a:t>
            </a:r>
            <a:r>
              <a:rPr lang="pl-PL" sz="3200" dirty="0">
                <a:solidFill>
                  <a:srgbClr val="0070C0"/>
                </a:solidFill>
              </a:rPr>
              <a:t>zamierzasz przejąć lub pracować w Waszej firmie rodzinnej?</a:t>
            </a: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0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BF28C98B-182A-4E29-B4D7-8D85BD916233}"/>
              </a:ext>
            </a:extLst>
          </p:cNvPr>
          <p:cNvSpPr txBox="1">
            <a:spLocks/>
          </p:cNvSpPr>
          <p:nvPr/>
        </p:nvSpPr>
        <p:spPr>
          <a:xfrm>
            <a:off x="7242349" y="1618952"/>
            <a:ext cx="4685704" cy="2457278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Dla uczniów najważniejsze aspekty życia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to: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rodzina</a:t>
            </a: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małżeństwo, dzieci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(73%),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dobrobyt</a:t>
            </a: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stabilność finansowa i niezależność ekonomiczna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(58%),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znajomi </a:t>
            </a: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 przyjaciele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(47%),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spokojne </a:t>
            </a:r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życie, bez kłopotów i konfliktów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(44%).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BD069FE6-828A-459B-9995-6AD104A0AEDB}"/>
              </a:ext>
            </a:extLst>
          </p:cNvPr>
          <p:cNvSpPr txBox="1"/>
          <p:nvPr/>
        </p:nvSpPr>
        <p:spPr>
          <a:xfrm>
            <a:off x="1789588" y="201433"/>
            <a:ext cx="7616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21. Które </a:t>
            </a:r>
            <a:r>
              <a:rPr lang="pl-PL" sz="3200" dirty="0">
                <a:solidFill>
                  <a:srgbClr val="0070C0"/>
                </a:solidFill>
              </a:rPr>
              <a:t>z poniższych aspektów życia są dla Ciebie najważniejsze?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0" name="Wykres 9">
            <a:extLst>
              <a:ext uri="{FF2B5EF4-FFF2-40B4-BE49-F238E27FC236}">
                <a16:creationId xmlns="" xmlns:a16="http://schemas.microsoft.com/office/drawing/2014/main" id="{F08C9D6F-180E-4659-BD05-29A699FA1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692991"/>
              </p:ext>
            </p:extLst>
          </p:nvPr>
        </p:nvGraphicFramePr>
        <p:xfrm>
          <a:off x="204190" y="1449161"/>
          <a:ext cx="7124700" cy="4368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71E1969E-34C3-46EF-B710-07DA67144DAF}"/>
              </a:ext>
            </a:extLst>
          </p:cNvPr>
          <p:cNvSpPr txBox="1"/>
          <p:nvPr/>
        </p:nvSpPr>
        <p:spPr>
          <a:xfrm>
            <a:off x="7434807" y="3988661"/>
            <a:ext cx="4300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 zdecydowanie preferuje stabilizację </a:t>
            </a: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gronie najbliższych i przyjaciół.</a:t>
            </a:r>
          </a:p>
        </p:txBody>
      </p:sp>
    </p:spTree>
    <p:extLst>
      <p:ext uri="{BB962C8B-B14F-4D97-AF65-F5344CB8AC3E}">
        <p14:creationId xmlns:p14="http://schemas.microsoft.com/office/powerpoint/2010/main" val="3793318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994021A7-E48D-459F-BBC3-A2638EF27B04}"/>
              </a:ext>
            </a:extLst>
          </p:cNvPr>
          <p:cNvSpPr txBox="1">
            <a:spLocks/>
          </p:cNvSpPr>
          <p:nvPr/>
        </p:nvSpPr>
        <p:spPr>
          <a:xfrm>
            <a:off x="6943411" y="1647245"/>
            <a:ext cx="4719944" cy="1653542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Jeśli młodzież miałaby skorzystać </a:t>
            </a:r>
            <a:b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 „dobrych rad” to przede wszystkim </a:t>
            </a:r>
            <a:b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 </a:t>
            </a:r>
            <a:r>
              <a:rPr lang="pl-PL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porad 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rodziny (3,5 w skali 1-5).</a:t>
            </a:r>
          </a:p>
          <a:p>
            <a:pPr>
              <a:spcAft>
                <a:spcPts val="1200"/>
              </a:spcAft>
            </a:pP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Przedstawiciele samorządu cieszą się niskim poziomem zaufania.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51CB367B-E256-4075-B87F-859DB4D92CA2}"/>
              </a:ext>
            </a:extLst>
          </p:cNvPr>
          <p:cNvSpPr txBox="1"/>
          <p:nvPr/>
        </p:nvSpPr>
        <p:spPr>
          <a:xfrm>
            <a:off x="1879042" y="327379"/>
            <a:ext cx="7727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22. W </a:t>
            </a:r>
            <a:r>
              <a:rPr lang="pl-PL" sz="3200" dirty="0">
                <a:solidFill>
                  <a:srgbClr val="0070C0"/>
                </a:solidFill>
              </a:rPr>
              <a:t>jakim stopniu masz zaufanie do: … 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0" name="Wykres 9">
            <a:extLst>
              <a:ext uri="{FF2B5EF4-FFF2-40B4-BE49-F238E27FC236}">
                <a16:creationId xmlns="" xmlns:a16="http://schemas.microsoft.com/office/drawing/2014/main" id="{63E97FFA-FC87-423C-8EBA-040A396407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984087"/>
              </p:ext>
            </p:extLst>
          </p:nvPr>
        </p:nvGraphicFramePr>
        <p:xfrm>
          <a:off x="231112" y="1306286"/>
          <a:ext cx="6631912" cy="434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3428EECA-04FC-468E-9630-F2D04925474C}"/>
              </a:ext>
            </a:extLst>
          </p:cNvPr>
          <p:cNvSpPr txBox="1"/>
          <p:nvPr/>
        </p:nvSpPr>
        <p:spPr>
          <a:xfrm>
            <a:off x="6943411" y="3757724"/>
            <a:ext cx="4411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Wyraźnie widać, iż młodzież ufa osobom, które zna i których działalność na co dzień obserwuje.</a:t>
            </a:r>
          </a:p>
        </p:txBody>
      </p:sp>
    </p:spTree>
    <p:extLst>
      <p:ext uri="{BB962C8B-B14F-4D97-AF65-F5344CB8AC3E}">
        <p14:creationId xmlns:p14="http://schemas.microsoft.com/office/powerpoint/2010/main" val="1650093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1025995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590156" y="1082234"/>
            <a:ext cx="11038252" cy="4604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pl-PL" sz="3200" b="1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23. PODSUMOWANIE</a:t>
            </a:r>
            <a:endParaRPr lang="pl-PL" sz="24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mieszkanie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rodzinnym mieście - niekoniecznie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generalnie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kraju, ale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też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zagranicą;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pozostaniu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mieście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decydują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głównie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względy rodzinne,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nie możliwości dobrej pracy czy założenia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własnej firmy;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opinie rodziny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są istotne przy kierowaniu się wyborem dalszej edukacji 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pracy;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dalsza edukacja to minimum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licencjat; </a:t>
            </a: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ważna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jest nauka języków obcych – praca za granicą?</a:t>
            </a: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plany zawodowe – praca na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stanowisku,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własna firma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niekoniecznie;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generalnie praca poza własnym miastem – inne miejsca w Polsce lub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zagranica; 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priorytety w „dorosłym życiu” – rodzina, dobrobyt,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spokój;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postawa konsumpcyjna, raczej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egoistyczna?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80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>
            <a:extLst>
              <a:ext uri="{FF2B5EF4-FFF2-40B4-BE49-F238E27FC236}">
                <a16:creationId xmlns="" xmlns:a16="http://schemas.microsoft.com/office/drawing/2014/main" id="{9329EFD1-F38B-484D-9618-0A7A40278FC2}"/>
              </a:ext>
            </a:extLst>
          </p:cNvPr>
          <p:cNvSpPr txBox="1">
            <a:spLocks/>
          </p:cNvSpPr>
          <p:nvPr/>
        </p:nvSpPr>
        <p:spPr>
          <a:xfrm>
            <a:off x="991672" y="2743201"/>
            <a:ext cx="7959143" cy="1376816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/>
            <a:r>
              <a:rPr lang="pl-PL" sz="135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DZIĘKUJĘ ZA UWAGĘ</a:t>
            </a:r>
          </a:p>
          <a:p>
            <a:pPr algn="ctr"/>
            <a:endParaRPr lang="pl-PL" sz="3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l-PL" sz="3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Zbigniew Pluta</a:t>
            </a:r>
          </a:p>
          <a:p>
            <a:pPr algn="ctr"/>
            <a:endParaRPr lang="pl-PL" sz="8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zbigniew.pluta@zmp.poznan.pl</a:t>
            </a:r>
          </a:p>
        </p:txBody>
      </p:sp>
    </p:spTree>
    <p:extLst>
      <p:ext uri="{BB962C8B-B14F-4D97-AF65-F5344CB8AC3E}">
        <p14:creationId xmlns:p14="http://schemas.microsoft.com/office/powerpoint/2010/main" val="74050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590156" y="1524000"/>
            <a:ext cx="10817392" cy="4182318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/>
            <a:endParaRPr lang="pl-PL" sz="3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3. Celem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badania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przeprowadzonego przez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Związek Miast Polskich w ramach projektu „Budowanie potencjału instytucjonalnego małych i średnich miast w Polsce na rzecz wdrażania skutecznych polityk rozwoju” </a:t>
            </a: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jest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uzupełnienie wiedzy dotyczącej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planów zawodowych </a:t>
            </a:r>
            <a:r>
              <a:rPr lang="pl-P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edukacyjnych młodzieży oraz ich opinii na temat atrakcyjności danego miasta jako miejsca do życia. </a:t>
            </a:r>
          </a:p>
          <a:p>
            <a:pPr algn="ctr"/>
            <a:endParaRPr lang="pl-PL" sz="3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pl-PL" sz="3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691974" y="1268590"/>
            <a:ext cx="11401063" cy="4597410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>
              <a:spcAft>
                <a:spcPts val="300"/>
              </a:spcAft>
            </a:pPr>
            <a:r>
              <a:rPr lang="pl-PL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Przeprowadzona </a:t>
            </a:r>
            <a:r>
              <a:rPr lang="pl-PL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ankieta zawierała łącznie 23 </a:t>
            </a:r>
            <a:r>
              <a:rPr lang="pl-PL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pytania.</a:t>
            </a:r>
            <a:endParaRPr lang="pl-PL" sz="2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pl-PL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</a:t>
            </a:r>
            <a:r>
              <a:rPr lang="pl-PL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badaniu wzięło udział ponad </a:t>
            </a:r>
            <a:r>
              <a:rPr lang="pl-PL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</a:t>
            </a:r>
            <a:r>
              <a:rPr lang="pl-PL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tys. </a:t>
            </a:r>
            <a:r>
              <a:rPr lang="pl-PL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respondentów.</a:t>
            </a:r>
            <a:endParaRPr lang="pl-PL" sz="2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pl-PL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Kluczowe </a:t>
            </a:r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zagadnienia badawcze to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Plany zawodowe i edukacyjne </a:t>
            </a:r>
            <a:r>
              <a:rPr 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młodzieży, </a:t>
            </a:r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Ocena atrakcyjności miasta w których uczniowie </a:t>
            </a:r>
            <a:r>
              <a:rPr 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kształcą </a:t>
            </a: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się </a:t>
            </a:r>
            <a:b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funkcjonują,  </a:t>
            </a:r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Podejmowanie decyzji co do wyboru miejsca do rozpoczęcia </a:t>
            </a:r>
            <a:b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spędzenia swojego dorosłego życia. </a:t>
            </a:r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7AC15064-BEE0-475B-A700-9E87AC67D801}"/>
              </a:ext>
            </a:extLst>
          </p:cNvPr>
          <p:cNvSpPr txBox="1"/>
          <p:nvPr/>
        </p:nvSpPr>
        <p:spPr>
          <a:xfrm>
            <a:off x="1988335" y="201433"/>
            <a:ext cx="7587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5. Czy </a:t>
            </a:r>
            <a:r>
              <a:rPr lang="pl-PL" sz="3200" dirty="0">
                <a:solidFill>
                  <a:srgbClr val="0070C0"/>
                </a:solidFill>
              </a:rPr>
              <a:t>Twoje miasto jest dla Ciebie </a:t>
            </a:r>
          </a:p>
          <a:p>
            <a:pPr algn="ctr"/>
            <a:r>
              <a:rPr lang="pl-PL" sz="3200" dirty="0">
                <a:solidFill>
                  <a:srgbClr val="0070C0"/>
                </a:solidFill>
              </a:rPr>
              <a:t>dobrym miejscem dla życia i rozwoju?</a:t>
            </a:r>
            <a:endParaRPr lang="pl-PL" sz="2400" dirty="0">
              <a:solidFill>
                <a:srgbClr val="0070C0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E3664BB4-A438-49D2-B380-05564629B4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0176" y="1577591"/>
            <a:ext cx="5242210" cy="404948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Tytuł 1"/>
          <p:cNvSpPr txBox="1">
            <a:spLocks/>
          </p:cNvSpPr>
          <p:nvPr/>
        </p:nvSpPr>
        <p:spPr>
          <a:xfrm>
            <a:off x="6102848" y="2119679"/>
            <a:ext cx="6008347" cy="3366197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Zdecydowana większość </a:t>
            </a:r>
            <a:r>
              <a:rPr 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młodych 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ludzi z miast i obszaru funkcjonalnego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uważa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że miasto w którym obecnie żyją i kształcą się, do którego przyjeżdżają po naukę,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jest dobrym miejscem do życia i rozwoju.</a:t>
            </a:r>
          </a:p>
        </p:txBody>
      </p:sp>
    </p:spTree>
    <p:extLst>
      <p:ext uri="{BB962C8B-B14F-4D97-AF65-F5344CB8AC3E}">
        <p14:creationId xmlns:p14="http://schemas.microsoft.com/office/powerpoint/2010/main" val="41529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1025995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B4FA6C06-320A-44DC-85AF-599BFEB052C1}"/>
              </a:ext>
            </a:extLst>
          </p:cNvPr>
          <p:cNvSpPr txBox="1">
            <a:spLocks/>
          </p:cNvSpPr>
          <p:nvPr/>
        </p:nvSpPr>
        <p:spPr>
          <a:xfrm>
            <a:off x="6451690" y="2425507"/>
            <a:ext cx="5485373" cy="2414084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ocenie ankietowanych uczniów </a:t>
            </a:r>
            <a:r>
              <a:rPr 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miasto 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którym mieszkają </a:t>
            </a:r>
            <a:r>
              <a:rPr lang="pl-PL" sz="2000" dirty="0">
                <a:solidFill>
                  <a:srgbClr val="D247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jest dobrym miejscem 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młodzieży i studentów lub osób z  wyższym wykształceniem i osób przedsiębiorczych a dobrym </a:t>
            </a:r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jest dobrym miejscem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przede wszystkim dla osób starszych oraz dla mieszkających już tu rodzin z dziećmi.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="" xmlns:a16="http://schemas.microsoft.com/office/drawing/2014/main" id="{C2F4A39D-1269-4AF2-9851-5990692DA569}"/>
              </a:ext>
            </a:extLst>
          </p:cNvPr>
          <p:cNvSpPr txBox="1"/>
          <p:nvPr/>
        </p:nvSpPr>
        <p:spPr>
          <a:xfrm>
            <a:off x="2482568" y="280998"/>
            <a:ext cx="5812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6. Dla </a:t>
            </a:r>
            <a:r>
              <a:rPr lang="pl-PL" sz="3200" dirty="0">
                <a:solidFill>
                  <a:srgbClr val="0070C0"/>
                </a:solidFill>
              </a:rPr>
              <a:t>kogo moje miasto jest dobrym miejscem do życia?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4" name="Wykres 13">
            <a:extLst>
              <a:ext uri="{FF2B5EF4-FFF2-40B4-BE49-F238E27FC236}">
                <a16:creationId xmlns="" xmlns:a16="http://schemas.microsoft.com/office/drawing/2014/main" id="{0F4218EA-1C75-4FA8-82FC-BB6AAE729F37}"/>
              </a:ext>
            </a:extLst>
          </p:cNvPr>
          <p:cNvGraphicFramePr>
            <a:graphicFrameLocks/>
          </p:cNvGraphicFramePr>
          <p:nvPr/>
        </p:nvGraphicFramePr>
        <p:xfrm>
          <a:off x="448573" y="1490597"/>
          <a:ext cx="5485373" cy="388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Owal 3">
            <a:extLst>
              <a:ext uri="{FF2B5EF4-FFF2-40B4-BE49-F238E27FC236}">
                <a16:creationId xmlns="" xmlns:a16="http://schemas.microsoft.com/office/drawing/2014/main" id="{CDB80432-F132-4707-8FFB-B8B3A1EDE14B}"/>
              </a:ext>
            </a:extLst>
          </p:cNvPr>
          <p:cNvSpPr/>
          <p:nvPr/>
        </p:nvSpPr>
        <p:spPr>
          <a:xfrm>
            <a:off x="142875" y="1914525"/>
            <a:ext cx="5837129" cy="1718024"/>
          </a:xfrm>
          <a:prstGeom prst="ellipse">
            <a:avLst/>
          </a:prstGeom>
          <a:noFill/>
          <a:ln w="38100">
            <a:solidFill>
              <a:srgbClr val="D2472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Owal 14">
            <a:extLst>
              <a:ext uri="{FF2B5EF4-FFF2-40B4-BE49-F238E27FC236}">
                <a16:creationId xmlns="" xmlns:a16="http://schemas.microsoft.com/office/drawing/2014/main" id="{49F78F2F-AF58-44DD-AE83-28C834988352}"/>
              </a:ext>
            </a:extLst>
          </p:cNvPr>
          <p:cNvSpPr/>
          <p:nvPr/>
        </p:nvSpPr>
        <p:spPr>
          <a:xfrm>
            <a:off x="245418" y="4377547"/>
            <a:ext cx="5837129" cy="99511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graphicFrame>
        <p:nvGraphicFramePr>
          <p:cNvPr id="15" name="Wykres 14">
            <a:extLst>
              <a:ext uri="{FF2B5EF4-FFF2-40B4-BE49-F238E27FC236}">
                <a16:creationId xmlns="" xmlns:a16="http://schemas.microsoft.com/office/drawing/2014/main" id="{AE1E9A92-8DDD-4849-BC4E-8621D027A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804625"/>
              </p:ext>
            </p:extLst>
          </p:nvPr>
        </p:nvGraphicFramePr>
        <p:xfrm>
          <a:off x="263046" y="1713704"/>
          <a:ext cx="6577116" cy="3909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pole tekstowe 15">
            <a:extLst>
              <a:ext uri="{FF2B5EF4-FFF2-40B4-BE49-F238E27FC236}">
                <a16:creationId xmlns="" xmlns:a16="http://schemas.microsoft.com/office/drawing/2014/main" id="{ECDE1541-2648-4AEB-A9B7-2A43F6ED6C19}"/>
              </a:ext>
            </a:extLst>
          </p:cNvPr>
          <p:cNvSpPr txBox="1"/>
          <p:nvPr/>
        </p:nvSpPr>
        <p:spPr>
          <a:xfrm>
            <a:off x="1366577" y="108970"/>
            <a:ext cx="869182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100" dirty="0" smtClean="0">
                <a:solidFill>
                  <a:srgbClr val="0070C0"/>
                </a:solidFill>
              </a:rPr>
              <a:t>7. Co </a:t>
            </a:r>
            <a:r>
              <a:rPr lang="pl-PL" sz="3100" dirty="0">
                <a:solidFill>
                  <a:srgbClr val="0070C0"/>
                </a:solidFill>
              </a:rPr>
              <a:t>zachęca Cię do mieszkania w Twoim mieście?</a:t>
            </a:r>
          </a:p>
          <a:p>
            <a:pPr algn="ctr"/>
            <a:r>
              <a:rPr lang="pl-PL" sz="3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 co do jego opuszczenia?</a:t>
            </a:r>
          </a:p>
        </p:txBody>
      </p:sp>
      <p:sp>
        <p:nvSpPr>
          <p:cNvPr id="9" name="Tytuł 1">
            <a:extLst>
              <a:ext uri="{FF2B5EF4-FFF2-40B4-BE49-F238E27FC236}">
                <a16:creationId xmlns="" xmlns:a16="http://schemas.microsoft.com/office/drawing/2014/main" id="{F641A624-B0CD-4038-B6FC-6743A4A4BA95}"/>
              </a:ext>
            </a:extLst>
          </p:cNvPr>
          <p:cNvSpPr txBox="1">
            <a:spLocks/>
          </p:cNvSpPr>
          <p:nvPr/>
        </p:nvSpPr>
        <p:spPr>
          <a:xfrm>
            <a:off x="6873596" y="1713704"/>
            <a:ext cx="5166413" cy="390970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>
              <a:lnSpc>
                <a:spcPts val="2400"/>
              </a:lnSpc>
            </a:pPr>
            <a:r>
              <a:rPr lang="pl-P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Głównymi czynnikami </a:t>
            </a:r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skłaniającymi młodzież do pozostania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mieście są </a:t>
            </a:r>
            <a:r>
              <a:rPr lang="pl-PL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osobiste czynniki socjalne</a:t>
            </a:r>
            <a:r>
              <a:rPr lang="pl-P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relacje z przyjaciółmi i znajomymi oraz więzi rodzinne. </a:t>
            </a:r>
          </a:p>
          <a:p>
            <a:pPr lvl="0">
              <a:lnSpc>
                <a:spcPts val="2400"/>
              </a:lnSpc>
            </a:pPr>
            <a:r>
              <a:rPr lang="pl-P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czynniki </a:t>
            </a:r>
            <a:r>
              <a:rPr lang="pl-PL" sz="1800" b="1" dirty="0">
                <a:solidFill>
                  <a:srgbClr val="D247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zniechęcające i skłaniające do opuszczenia miasta</a:t>
            </a:r>
            <a:r>
              <a:rPr lang="pl-P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wymieniane są przede wszystkim </a:t>
            </a:r>
            <a:r>
              <a:rPr lang="pl-PL" sz="1800" b="1" dirty="0">
                <a:solidFill>
                  <a:srgbClr val="DD46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czynniki związane z przyszłą pracą i rozwojem osobistym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niskie </a:t>
            </a:r>
            <a:r>
              <a:rPr lang="pl-PL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zarobki </a:t>
            </a:r>
            <a:r>
              <a:rPr lang="pl-P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lokalnym rynku, brak możliwości kontynuowania nauki, brak atrakcyjnych ofert pracy, niesprzyjające warunki do otworzenia i prowadzenia działalności gospodarczej. </a:t>
            </a:r>
          </a:p>
        </p:txBody>
      </p:sp>
      <p:sp>
        <p:nvSpPr>
          <p:cNvPr id="11" name="Owal 10">
            <a:extLst>
              <a:ext uri="{FF2B5EF4-FFF2-40B4-BE49-F238E27FC236}">
                <a16:creationId xmlns="" xmlns:a16="http://schemas.microsoft.com/office/drawing/2014/main" id="{F4AADD39-C8B5-463B-B9FA-7E112AF5D252}"/>
              </a:ext>
            </a:extLst>
          </p:cNvPr>
          <p:cNvSpPr/>
          <p:nvPr/>
        </p:nvSpPr>
        <p:spPr>
          <a:xfrm>
            <a:off x="263046" y="1821001"/>
            <a:ext cx="6577117" cy="6215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wal 11">
            <a:extLst>
              <a:ext uri="{FF2B5EF4-FFF2-40B4-BE49-F238E27FC236}">
                <a16:creationId xmlns="" xmlns:a16="http://schemas.microsoft.com/office/drawing/2014/main" id="{740C077C-2D80-47AE-A356-4EF2F2151A93}"/>
              </a:ext>
            </a:extLst>
          </p:cNvPr>
          <p:cNvSpPr/>
          <p:nvPr/>
        </p:nvSpPr>
        <p:spPr>
          <a:xfrm>
            <a:off x="27098" y="4272204"/>
            <a:ext cx="6846498" cy="12447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89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1158376"/>
            <a:ext cx="11434678" cy="4749771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endParaRPr lang="pl-PL" sz="46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  <p:sp>
        <p:nvSpPr>
          <p:cNvPr id="12" name="Tytuł 1">
            <a:extLst>
              <a:ext uri="{FF2B5EF4-FFF2-40B4-BE49-F238E27FC236}">
                <a16:creationId xmlns="" xmlns:a16="http://schemas.microsoft.com/office/drawing/2014/main" id="{01581E03-3B18-4D73-A5C0-F58271B1395B}"/>
              </a:ext>
            </a:extLst>
          </p:cNvPr>
          <p:cNvSpPr txBox="1">
            <a:spLocks/>
          </p:cNvSpPr>
          <p:nvPr/>
        </p:nvSpPr>
        <p:spPr>
          <a:xfrm>
            <a:off x="6780362" y="2113472"/>
            <a:ext cx="4779034" cy="3509934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lvl="0"/>
            <a:r>
              <a:rPr lang="pl-PL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Tylko mała grupa młodzieży (9%) chciałaby zostać i mieszkać w swoim mieście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Prawie połowa uczniów chciałaby pozostać w kraju, w swoim lub innym </a:t>
            </a:r>
            <a:r>
              <a:rPr lang="pl-PL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regionie. </a:t>
            </a:r>
            <a:r>
              <a:rPr lang="pl-P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000" dirty="0" smtClean="0">
                <a:solidFill>
                  <a:srgbClr val="DD46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yjazd </a:t>
            </a:r>
            <a:r>
              <a:rPr lang="pl-PL" sz="2000" dirty="0">
                <a:solidFill>
                  <a:srgbClr val="DD46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granicę preferuje 1/5 badanych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B100A1BA-11A9-498F-94BD-8AEE1D0E1C18}"/>
              </a:ext>
            </a:extLst>
          </p:cNvPr>
          <p:cNvSpPr txBox="1"/>
          <p:nvPr/>
        </p:nvSpPr>
        <p:spPr>
          <a:xfrm>
            <a:off x="2523730" y="327379"/>
            <a:ext cx="5812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8. Gdzie </a:t>
            </a:r>
            <a:r>
              <a:rPr lang="pl-PL" sz="3200" dirty="0">
                <a:solidFill>
                  <a:srgbClr val="0070C0"/>
                </a:solidFill>
              </a:rPr>
              <a:t>chciałbyś mieszkać?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15" name="Wykres 14">
            <a:extLst>
              <a:ext uri="{FF2B5EF4-FFF2-40B4-BE49-F238E27FC236}">
                <a16:creationId xmlns="" xmlns:a16="http://schemas.microsoft.com/office/drawing/2014/main" id="{0033887A-08E2-424D-8D37-68C3BBE691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903096"/>
              </p:ext>
            </p:extLst>
          </p:nvPr>
        </p:nvGraphicFramePr>
        <p:xfrm>
          <a:off x="310644" y="1356798"/>
          <a:ext cx="6240468" cy="4376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347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475479" y="2220686"/>
            <a:ext cx="11434678" cy="3555080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95B"/>
                </a:solidFill>
                <a:latin typeface="+mj-lt"/>
                <a:ea typeface="Roboto Light" pitchFamily="2" charset="0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9. Edukacja</a:t>
            </a:r>
            <a:r>
              <a:rPr lang="pl-PL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spcAft>
                <a:spcPts val="1200"/>
              </a:spcAft>
            </a:pPr>
            <a:r>
              <a:rPr lang="pl-PL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przyszłość zawodowa </a:t>
            </a:r>
          </a:p>
          <a:p>
            <a:pPr algn="ctr">
              <a:spcAft>
                <a:spcPts val="1200"/>
              </a:spcAft>
            </a:pPr>
            <a:r>
              <a:rPr lang="pl-PL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młodzieży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78CF1C2-124B-4FA6-9EBA-D8D75E8FE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6540" y="5908147"/>
            <a:ext cx="6951618" cy="74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 to PowerPoint_TP102923943" id="{01FC8EAD-4A0B-4F26-87F4-4BA89417ECDB}" vid="{16E11136-12C7-4FC0-81A3-8AEFAFB807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1055</Words>
  <Application>Microsoft Office PowerPoint</Application>
  <PresentationFormat>Niestandardowy</PresentationFormat>
  <Paragraphs>129</Paragraphs>
  <Slides>24</Slides>
  <Notes>22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ZMP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2017-01-02T12:00:26Z</dcterms:created>
  <dcterms:modified xsi:type="dcterms:W3CDTF">2020-05-12T11:07:01Z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